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7" r:id="rId5"/>
    <p:sldId id="283" r:id="rId6"/>
    <p:sldId id="390" r:id="rId7"/>
    <p:sldId id="391" r:id="rId8"/>
    <p:sldId id="393" r:id="rId9"/>
    <p:sldId id="394" r:id="rId10"/>
    <p:sldId id="395" r:id="rId11"/>
    <p:sldId id="262" r:id="rId12"/>
    <p:sldId id="269" r:id="rId13"/>
    <p:sldId id="288" r:id="rId14"/>
    <p:sldId id="271" r:id="rId15"/>
    <p:sldId id="272" r:id="rId16"/>
    <p:sldId id="273" r:id="rId17"/>
    <p:sldId id="274" r:id="rId18"/>
    <p:sldId id="275" r:id="rId19"/>
    <p:sldId id="276" r:id="rId20"/>
    <p:sldId id="294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Tekijä" initials="K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Mikä on työtilanteesi laskutuspalvelun käytön lisäksi?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7529080283663272"/>
          <c:y val="0.10618165098307636"/>
          <c:w val="0.49873022311410048"/>
          <c:h val="0.724737785348165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kysymykset'!$C$325</c:f>
              <c:strCache>
                <c:ptCount val="1"/>
                <c:pt idx="0">
                  <c:v>Kaikki vastaajat (n=789)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kysymykset'!$B$326:$B$335</c:f>
              <c:strCache>
                <c:ptCount val="10"/>
                <c:pt idx="0">
                  <c:v>Olen kokopäiväinen palkansaaja</c:v>
                </c:pt>
                <c:pt idx="1">
                  <c:v>Työllistän itseni ainoastaan laskutuspalvelun kautta enkä saa työttömyyskorvausta</c:v>
                </c:pt>
                <c:pt idx="2">
                  <c:v>Olen eläkeläinen</c:v>
                </c:pt>
                <c:pt idx="3">
                  <c:v>Toimin laskutuspalvelun kautta ja saan työttömyyskorvausta sen ohessa</c:v>
                </c:pt>
                <c:pt idx="4">
                  <c:v>Olen osa-aikainen palkansaaja</c:v>
                </c:pt>
                <c:pt idx="5">
                  <c:v>Olen opiskelija</c:v>
                </c:pt>
                <c:pt idx="6">
                  <c:v>Olen freelancer</c:v>
                </c:pt>
                <c:pt idx="7">
                  <c:v>Jokin muu, mikä?</c:v>
                </c:pt>
                <c:pt idx="8">
                  <c:v>Hoidan omaa kotitaloutta</c:v>
                </c:pt>
                <c:pt idx="9">
                  <c:v>Olen apurahansaaja</c:v>
                </c:pt>
              </c:strCache>
            </c:strRef>
          </c:cat>
          <c:val>
            <c:numRef>
              <c:f>'Kaikki kysymykset'!$C$326:$C$335</c:f>
              <c:numCache>
                <c:formatCode>0%</c:formatCode>
                <c:ptCount val="10"/>
                <c:pt idx="0">
                  <c:v>0.27388535031847133</c:v>
                </c:pt>
                <c:pt idx="1">
                  <c:v>0.20254777070063695</c:v>
                </c:pt>
                <c:pt idx="2">
                  <c:v>0.11210191082802548</c:v>
                </c:pt>
                <c:pt idx="3">
                  <c:v>0.11082802547770701</c:v>
                </c:pt>
                <c:pt idx="4">
                  <c:v>9.1719745222929944E-2</c:v>
                </c:pt>
                <c:pt idx="5">
                  <c:v>7.5159235668789806E-2</c:v>
                </c:pt>
                <c:pt idx="6">
                  <c:v>6.751592356687898E-2</c:v>
                </c:pt>
                <c:pt idx="7">
                  <c:v>4.9681528662420385E-2</c:v>
                </c:pt>
                <c:pt idx="8">
                  <c:v>1.0191082802547772E-2</c:v>
                </c:pt>
                <c:pt idx="9">
                  <c:v>6.369426751592357E-3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DA-4925-911B-877FC9DD6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Millä seuraavista keinoista olet kerryttänyt eläketurvaasi laskutuspalvelun kautta työskennellessäsi? Voit valita useamman vaihtoehdon.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57740090076759"/>
          <c:y val="0.16192147856517941"/>
          <c:w val="0.72366725917001962"/>
          <c:h val="0.610603674540684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kysymykset'!$C$720</c:f>
              <c:strCache>
                <c:ptCount val="1"/>
                <c:pt idx="0">
                  <c:v>Kaikki vastaajat (n=789)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kysymykset'!$B$721:$B$726</c:f>
              <c:strCache>
                <c:ptCount val="6"/>
                <c:pt idx="0">
                  <c:v>Kerrytän eläketurvaa työsuhteisessa työssä</c:v>
                </c:pt>
                <c:pt idx="1">
                  <c:v>En ole kerryttänyt eläketurvaani</c:v>
                </c:pt>
                <c:pt idx="2">
                  <c:v>YEL-vakuutuksella</c:v>
                </c:pt>
                <c:pt idx="3">
                  <c:v>Olen itse sijoittanut ansaitsemiani varoja</c:v>
                </c:pt>
                <c:pt idx="4">
                  <c:v>Vapaaehtoisella eläkesäästämisellä</c:v>
                </c:pt>
                <c:pt idx="5">
                  <c:v>Jokin muu, mikä?</c:v>
                </c:pt>
              </c:strCache>
            </c:strRef>
          </c:cat>
          <c:val>
            <c:numRef>
              <c:f>'Kaikki kysymykset'!$C$721:$C$726</c:f>
              <c:numCache>
                <c:formatCode>0%</c:formatCode>
                <c:ptCount val="6"/>
                <c:pt idx="0">
                  <c:v>0.33248407643312106</c:v>
                </c:pt>
                <c:pt idx="1">
                  <c:v>0.30573248407643311</c:v>
                </c:pt>
                <c:pt idx="2">
                  <c:v>0.27388535031847133</c:v>
                </c:pt>
                <c:pt idx="3">
                  <c:v>0.22929936305732485</c:v>
                </c:pt>
                <c:pt idx="4">
                  <c:v>0.11847133757961784</c:v>
                </c:pt>
                <c:pt idx="5">
                  <c:v>3.1847133757961783E-2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8-48B5-8617-B31EDFCF41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 err="1"/>
              <a:t>Mitä</a:t>
            </a:r>
            <a:r>
              <a:rPr lang="en-US"/>
              <a:t> </a:t>
            </a:r>
            <a:r>
              <a:rPr lang="en-US" err="1"/>
              <a:t>mieltä</a:t>
            </a:r>
            <a:r>
              <a:rPr lang="en-US"/>
              <a:t> </a:t>
            </a:r>
            <a:r>
              <a:rPr lang="en-US" err="1"/>
              <a:t>olet</a:t>
            </a:r>
            <a:r>
              <a:rPr lang="en-US"/>
              <a:t> </a:t>
            </a:r>
            <a:r>
              <a:rPr lang="en-US" err="1"/>
              <a:t>seuraavasta</a:t>
            </a:r>
            <a:r>
              <a:rPr lang="en-US"/>
              <a:t> </a:t>
            </a:r>
            <a:r>
              <a:rPr lang="en-US" err="1"/>
              <a:t>väittämästä</a:t>
            </a:r>
            <a:r>
              <a:rPr lang="en-US"/>
              <a:t>: ”YEL </a:t>
            </a:r>
            <a:r>
              <a:rPr lang="en-US" err="1"/>
              <a:t>tulisi</a:t>
            </a:r>
            <a:r>
              <a:rPr lang="en-US"/>
              <a:t> </a:t>
            </a:r>
            <a:r>
              <a:rPr lang="en-US" err="1"/>
              <a:t>pidättää</a:t>
            </a:r>
            <a:r>
              <a:rPr lang="en-US"/>
              <a:t> </a:t>
            </a:r>
            <a:r>
              <a:rPr lang="en-US" err="1"/>
              <a:t>suoraan</a:t>
            </a:r>
            <a:r>
              <a:rPr lang="en-US"/>
              <a:t> </a:t>
            </a:r>
            <a:r>
              <a:rPr lang="en-US" err="1"/>
              <a:t>palkanmaksun</a:t>
            </a:r>
            <a:r>
              <a:rPr lang="en-US"/>
              <a:t> </a:t>
            </a:r>
            <a:r>
              <a:rPr lang="en-US" err="1"/>
              <a:t>yhteydessä</a:t>
            </a:r>
            <a:r>
              <a:rPr lang="en-US"/>
              <a:t> </a:t>
            </a:r>
            <a:r>
              <a:rPr lang="en-US" err="1"/>
              <a:t>siten</a:t>
            </a:r>
            <a:r>
              <a:rPr lang="en-US"/>
              <a:t>, </a:t>
            </a:r>
            <a:r>
              <a:rPr lang="en-US" err="1"/>
              <a:t>että</a:t>
            </a:r>
            <a:r>
              <a:rPr lang="en-US"/>
              <a:t> YEL-</a:t>
            </a:r>
            <a:r>
              <a:rPr lang="en-US" err="1"/>
              <a:t>maksun</a:t>
            </a:r>
            <a:r>
              <a:rPr lang="en-US"/>
              <a:t> </a:t>
            </a:r>
            <a:r>
              <a:rPr lang="en-US" err="1"/>
              <a:t>suuruus</a:t>
            </a:r>
            <a:r>
              <a:rPr lang="en-US"/>
              <a:t> </a:t>
            </a:r>
            <a:r>
              <a:rPr lang="en-US" err="1"/>
              <a:t>perustuisi</a:t>
            </a:r>
            <a:r>
              <a:rPr lang="en-US"/>
              <a:t> </a:t>
            </a:r>
            <a:r>
              <a:rPr lang="en-US" err="1"/>
              <a:t>toteutuneisiin</a:t>
            </a:r>
            <a:r>
              <a:rPr lang="en-US"/>
              <a:t> </a:t>
            </a:r>
            <a:r>
              <a:rPr lang="en-US" err="1"/>
              <a:t>ansioihin</a:t>
            </a:r>
            <a:r>
              <a:rPr lang="en-US"/>
              <a:t>”.</a:t>
            </a:r>
          </a:p>
          <a:p>
            <a:pPr>
              <a:defRPr sz="1600" b="0"/>
            </a:pPr>
            <a:r>
              <a:rPr lang="en-US" err="1"/>
              <a:t>Kaikki</a:t>
            </a:r>
            <a:r>
              <a:rPr lang="en-US"/>
              <a:t> </a:t>
            </a:r>
            <a:r>
              <a:rPr lang="en-US" err="1"/>
              <a:t>vastaajat</a:t>
            </a:r>
            <a:r>
              <a:rPr lang="en-US"/>
              <a:t> (n=789)</a:t>
            </a:r>
          </a:p>
        </c:rich>
      </c:tx>
      <c:layout>
        <c:manualLayout>
          <c:xMode val="edge"/>
          <c:yMode val="edge"/>
          <c:x val="0.141466753188687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724411243514136"/>
          <c:y val="0.2616854678168547"/>
          <c:w val="0.36843485737799542"/>
          <c:h val="0.61621765096217651"/>
        </c:manualLayout>
      </c:layout>
      <c:pieChart>
        <c:varyColors val="0"/>
        <c:ser>
          <c:idx val="0"/>
          <c:order val="0"/>
          <c:tx>
            <c:strRef>
              <c:f>'Kaikki kysymykset'!$C$761</c:f>
              <c:strCache>
                <c:ptCount val="1"/>
                <c:pt idx="0">
                  <c:v>Kaikki vastaajat (n=789)</c:v>
                </c:pt>
              </c:strCache>
            </c:strRef>
          </c:tx>
          <c:spPr>
            <a:solidFill>
              <a:srgbClr val="C239CE">
                <a:alpha val="80000"/>
              </a:srgbClr>
            </a:solidFill>
            <a:ln w="12700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54AE0E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036-458C-BB17-D2D79CE9C280}"/>
              </c:ext>
            </c:extLst>
          </c:dPt>
          <c:dPt>
            <c:idx val="1"/>
            <c:bubble3D val="0"/>
            <c:spPr>
              <a:solidFill>
                <a:srgbClr val="BFFF9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036-458C-BB17-D2D79CE9C280}"/>
              </c:ext>
            </c:extLst>
          </c:dPt>
          <c:dPt>
            <c:idx val="2"/>
            <c:bubble3D val="0"/>
            <c:spPr>
              <a:solidFill>
                <a:srgbClr val="FFFF79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036-458C-BB17-D2D79CE9C280}"/>
              </c:ext>
            </c:extLst>
          </c:dPt>
          <c:dPt>
            <c:idx val="3"/>
            <c:bubble3D val="0"/>
            <c:spPr>
              <a:solidFill>
                <a:srgbClr val="FDCFE1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036-458C-BB17-D2D79CE9C280}"/>
              </c:ext>
            </c:extLst>
          </c:dPt>
          <c:dPt>
            <c:idx val="4"/>
            <c:bubble3D val="0"/>
            <c:spPr>
              <a:solidFill>
                <a:srgbClr val="F3297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5036-458C-BB17-D2D79CE9C280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85000"/>
                  <a:alpha val="80000"/>
                </a:sys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5036-458C-BB17-D2D79CE9C280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36-458C-BB17-D2D79CE9C280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36-458C-BB17-D2D79CE9C280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36-458C-BB17-D2D79CE9C280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36-458C-BB17-D2D79CE9C280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36-458C-BB17-D2D79CE9C280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036-458C-BB17-D2D79CE9C28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'Kaikki kysymykset'!$B$762:$B$767</c:f>
              <c:strCache>
                <c:ptCount val="6"/>
                <c:pt idx="0">
                  <c:v>Täysin samaa mieltä</c:v>
                </c:pt>
                <c:pt idx="1">
                  <c:v>Jokseenkin samaa mieltä</c:v>
                </c:pt>
                <c:pt idx="2">
                  <c:v>En samaa enkä eri mieltä</c:v>
                </c:pt>
                <c:pt idx="3">
                  <c:v>Jokseenkin eri mieltä</c:v>
                </c:pt>
                <c:pt idx="4">
                  <c:v>Täysin eri mieltä</c:v>
                </c:pt>
                <c:pt idx="5">
                  <c:v>En osaa sanoa</c:v>
                </c:pt>
              </c:strCache>
            </c:strRef>
          </c:cat>
          <c:val>
            <c:numRef>
              <c:f>'Kaikki kysymykset'!$C$762:$C$767</c:f>
              <c:numCache>
                <c:formatCode>0%</c:formatCode>
                <c:ptCount val="6"/>
                <c:pt idx="0">
                  <c:v>0.32401524777636598</c:v>
                </c:pt>
                <c:pt idx="1">
                  <c:v>0.26683608640406609</c:v>
                </c:pt>
                <c:pt idx="2">
                  <c:v>6.0991105463786534E-2</c:v>
                </c:pt>
                <c:pt idx="3">
                  <c:v>7.2426937738246516E-2</c:v>
                </c:pt>
                <c:pt idx="4">
                  <c:v>0.10419313850063533</c:v>
                </c:pt>
                <c:pt idx="5">
                  <c:v>0.17153748411689962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036-458C-BB17-D2D79CE9C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439698187598588"/>
          <c:y val="0.41050927691769112"/>
          <c:w val="0.22371053260651838"/>
          <c:h val="0.32653287284013188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 sz="1400" err="1"/>
              <a:t>Mitä</a:t>
            </a:r>
            <a:r>
              <a:rPr lang="en-US" sz="1400"/>
              <a:t> </a:t>
            </a:r>
            <a:r>
              <a:rPr lang="en-US" sz="1400" err="1"/>
              <a:t>mieltä</a:t>
            </a:r>
            <a:r>
              <a:rPr lang="en-US" sz="1400"/>
              <a:t> </a:t>
            </a:r>
            <a:r>
              <a:rPr lang="en-US" sz="1400" err="1"/>
              <a:t>olet</a:t>
            </a:r>
            <a:r>
              <a:rPr lang="en-US" sz="1400"/>
              <a:t> </a:t>
            </a:r>
            <a:r>
              <a:rPr lang="en-US" sz="1400" err="1"/>
              <a:t>seuraavasta</a:t>
            </a:r>
            <a:r>
              <a:rPr lang="en-US" sz="1400"/>
              <a:t> </a:t>
            </a:r>
            <a:r>
              <a:rPr lang="en-US" sz="1400" err="1"/>
              <a:t>väittämästä</a:t>
            </a:r>
            <a:r>
              <a:rPr lang="en-US" sz="1400"/>
              <a:t>: ”YEL </a:t>
            </a:r>
            <a:r>
              <a:rPr lang="en-US" sz="1400" err="1"/>
              <a:t>tulisi</a:t>
            </a:r>
            <a:r>
              <a:rPr lang="en-US" sz="1400"/>
              <a:t> </a:t>
            </a:r>
            <a:r>
              <a:rPr lang="en-US" sz="1400" err="1"/>
              <a:t>pidättää</a:t>
            </a:r>
            <a:r>
              <a:rPr lang="en-US" sz="1400"/>
              <a:t> </a:t>
            </a:r>
            <a:r>
              <a:rPr lang="en-US" sz="1400" err="1"/>
              <a:t>suoraan</a:t>
            </a:r>
            <a:r>
              <a:rPr lang="en-US" sz="1400"/>
              <a:t> </a:t>
            </a:r>
            <a:r>
              <a:rPr lang="en-US" sz="1400" err="1"/>
              <a:t>palkanmaksun</a:t>
            </a:r>
            <a:r>
              <a:rPr lang="en-US" sz="1400"/>
              <a:t> </a:t>
            </a:r>
            <a:r>
              <a:rPr lang="en-US" sz="1400" err="1"/>
              <a:t>yhteydessä</a:t>
            </a:r>
            <a:r>
              <a:rPr lang="en-US" sz="1400"/>
              <a:t> </a:t>
            </a:r>
            <a:r>
              <a:rPr lang="en-US" sz="1400" err="1"/>
              <a:t>siten</a:t>
            </a:r>
            <a:r>
              <a:rPr lang="en-US" sz="1400"/>
              <a:t>, </a:t>
            </a:r>
            <a:r>
              <a:rPr lang="en-US" sz="1400" err="1"/>
              <a:t>että</a:t>
            </a:r>
            <a:r>
              <a:rPr lang="en-US" sz="1400"/>
              <a:t> YEL-</a:t>
            </a:r>
            <a:r>
              <a:rPr lang="en-US" sz="1400" err="1"/>
              <a:t>maksun</a:t>
            </a:r>
            <a:r>
              <a:rPr lang="en-US" sz="1400"/>
              <a:t> </a:t>
            </a:r>
            <a:r>
              <a:rPr lang="en-US" sz="1400" err="1"/>
              <a:t>suuruus</a:t>
            </a:r>
            <a:r>
              <a:rPr lang="en-US" sz="1400"/>
              <a:t> </a:t>
            </a:r>
            <a:r>
              <a:rPr lang="en-US" sz="1400" err="1"/>
              <a:t>perustuisi</a:t>
            </a:r>
            <a:r>
              <a:rPr lang="en-US" sz="1400"/>
              <a:t> </a:t>
            </a:r>
            <a:r>
              <a:rPr lang="en-US" sz="1400" err="1"/>
              <a:t>toteutuneisiin</a:t>
            </a:r>
            <a:r>
              <a:rPr lang="en-US" sz="1400"/>
              <a:t> </a:t>
            </a:r>
            <a:r>
              <a:rPr lang="en-US" sz="1400" err="1"/>
              <a:t>ansioihin</a:t>
            </a:r>
            <a:r>
              <a:rPr lang="en-US" sz="1400"/>
              <a:t>”.</a:t>
            </a:r>
          </a:p>
        </c:rich>
      </c:tx>
      <c:layout>
        <c:manualLayout>
          <c:xMode val="edge"/>
          <c:yMode val="edge"/>
          <c:x val="0.1400198460822731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0.12023136125900652"/>
          <c:w val="0.6986673228346455"/>
          <c:h val="0.6245159335176002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'Kaikki kysymykset'!$C$722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kysymykset'!$B$723:$B$729</c:f>
              <c:strCache>
                <c:ptCount val="7"/>
                <c:pt idx="0">
                  <c:v>Kaikki vastaajat (n=789)</c:v>
                </c:pt>
                <c:pt idx="1">
                  <c:v>Miehet</c:v>
                </c:pt>
                <c:pt idx="2">
                  <c:v>Naiset</c:v>
                </c:pt>
                <c:pt idx="3">
                  <c:v>Alle 30-vuotiaat</c:v>
                </c:pt>
                <c:pt idx="4">
                  <c:v>30-45-vuotiaat</c:v>
                </c:pt>
                <c:pt idx="5">
                  <c:v>46-57-vuotiaat</c:v>
                </c:pt>
                <c:pt idx="6">
                  <c:v>Yli 58-vuotiaat</c:v>
                </c:pt>
              </c:strCache>
            </c:strRef>
          </c:cat>
          <c:val>
            <c:numRef>
              <c:f>'Kaikki kysymykset'!$C$723:$C$729</c:f>
              <c:numCache>
                <c:formatCode>0%</c:formatCode>
                <c:ptCount val="7"/>
                <c:pt idx="0">
                  <c:v>0.32401524777636598</c:v>
                </c:pt>
                <c:pt idx="1">
                  <c:v>0.36596736596736601</c:v>
                </c:pt>
                <c:pt idx="2">
                  <c:v>0.27384615384615385</c:v>
                </c:pt>
                <c:pt idx="3">
                  <c:v>0.21839080459770116</c:v>
                </c:pt>
                <c:pt idx="4">
                  <c:v>0.32452830188679249</c:v>
                </c:pt>
                <c:pt idx="5">
                  <c:v>0.29104477611940299</c:v>
                </c:pt>
                <c:pt idx="6">
                  <c:v>0.36641221374045801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EC-4980-9148-16CD56442B45}"/>
            </c:ext>
          </c:extLst>
        </c:ser>
        <c:ser>
          <c:idx val="2"/>
          <c:order val="1"/>
          <c:tx>
            <c:strRef>
              <c:f>'Kaikki kysymykset'!$D$722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kysymykset'!$B$723:$B$729</c:f>
              <c:strCache>
                <c:ptCount val="7"/>
                <c:pt idx="0">
                  <c:v>Kaikki vastaajat (n=789)</c:v>
                </c:pt>
                <c:pt idx="1">
                  <c:v>Miehet</c:v>
                </c:pt>
                <c:pt idx="2">
                  <c:v>Naiset</c:v>
                </c:pt>
                <c:pt idx="3">
                  <c:v>Alle 30-vuotiaat</c:v>
                </c:pt>
                <c:pt idx="4">
                  <c:v>30-45-vuotiaat</c:v>
                </c:pt>
                <c:pt idx="5">
                  <c:v>46-57-vuotiaat</c:v>
                </c:pt>
                <c:pt idx="6">
                  <c:v>Yli 58-vuotiaat</c:v>
                </c:pt>
              </c:strCache>
            </c:strRef>
          </c:cat>
          <c:val>
            <c:numRef>
              <c:f>'Kaikki kysymykset'!$D$723:$D$729</c:f>
              <c:numCache>
                <c:formatCode>0%</c:formatCode>
                <c:ptCount val="7"/>
                <c:pt idx="0">
                  <c:v>0.26683608640406609</c:v>
                </c:pt>
                <c:pt idx="1">
                  <c:v>0.22843822843822845</c:v>
                </c:pt>
                <c:pt idx="2">
                  <c:v>0.30461538461538462</c:v>
                </c:pt>
                <c:pt idx="3">
                  <c:v>0.32183908045977017</c:v>
                </c:pt>
                <c:pt idx="4">
                  <c:v>0.25283018867924528</c:v>
                </c:pt>
                <c:pt idx="5">
                  <c:v>0.31343283582089554</c:v>
                </c:pt>
                <c:pt idx="6">
                  <c:v>0.27480916030534353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EC-4980-9148-16CD56442B45}"/>
            </c:ext>
          </c:extLst>
        </c:ser>
        <c:ser>
          <c:idx val="3"/>
          <c:order val="2"/>
          <c:tx>
            <c:strRef>
              <c:f>'Kaikki kysymykset'!$E$722</c:f>
              <c:strCache>
                <c:ptCount val="1"/>
                <c:pt idx="0">
                  <c:v>En samaa enkä eri mieltä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kysymykset'!$B$723:$B$729</c:f>
              <c:strCache>
                <c:ptCount val="7"/>
                <c:pt idx="0">
                  <c:v>Kaikki vastaajat (n=789)</c:v>
                </c:pt>
                <c:pt idx="1">
                  <c:v>Miehet</c:v>
                </c:pt>
                <c:pt idx="2">
                  <c:v>Naiset</c:v>
                </c:pt>
                <c:pt idx="3">
                  <c:v>Alle 30-vuotiaat</c:v>
                </c:pt>
                <c:pt idx="4">
                  <c:v>30-45-vuotiaat</c:v>
                </c:pt>
                <c:pt idx="5">
                  <c:v>46-57-vuotiaat</c:v>
                </c:pt>
                <c:pt idx="6">
                  <c:v>Yli 58-vuotiaat</c:v>
                </c:pt>
              </c:strCache>
            </c:strRef>
          </c:cat>
          <c:val>
            <c:numRef>
              <c:f>'Kaikki kysymykset'!$E$723:$E$729</c:f>
              <c:numCache>
                <c:formatCode>0%</c:formatCode>
                <c:ptCount val="7"/>
                <c:pt idx="0">
                  <c:v>6.0991105463786534E-2</c:v>
                </c:pt>
                <c:pt idx="1">
                  <c:v>6.0606060606060608E-2</c:v>
                </c:pt>
                <c:pt idx="2">
                  <c:v>6.4615384615384616E-2</c:v>
                </c:pt>
                <c:pt idx="3">
                  <c:v>6.8965517241379309E-2</c:v>
                </c:pt>
                <c:pt idx="4">
                  <c:v>6.0377358490566045E-2</c:v>
                </c:pt>
                <c:pt idx="5">
                  <c:v>5.2238805970149252E-2</c:v>
                </c:pt>
                <c:pt idx="6">
                  <c:v>6.106870229007634E-2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EC-4980-9148-16CD56442B45}"/>
            </c:ext>
          </c:extLst>
        </c:ser>
        <c:ser>
          <c:idx val="4"/>
          <c:order val="3"/>
          <c:tx>
            <c:strRef>
              <c:f>'Kaikki kysymykset'!$F$722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kysymykset'!$B$723:$B$729</c:f>
              <c:strCache>
                <c:ptCount val="7"/>
                <c:pt idx="0">
                  <c:v>Kaikki vastaajat (n=789)</c:v>
                </c:pt>
                <c:pt idx="1">
                  <c:v>Miehet</c:v>
                </c:pt>
                <c:pt idx="2">
                  <c:v>Naiset</c:v>
                </c:pt>
                <c:pt idx="3">
                  <c:v>Alle 30-vuotiaat</c:v>
                </c:pt>
                <c:pt idx="4">
                  <c:v>30-45-vuotiaat</c:v>
                </c:pt>
                <c:pt idx="5">
                  <c:v>46-57-vuotiaat</c:v>
                </c:pt>
                <c:pt idx="6">
                  <c:v>Yli 58-vuotiaat</c:v>
                </c:pt>
              </c:strCache>
            </c:strRef>
          </c:cat>
          <c:val>
            <c:numRef>
              <c:f>'Kaikki kysymykset'!$F$723:$F$729</c:f>
              <c:numCache>
                <c:formatCode>0%</c:formatCode>
                <c:ptCount val="7"/>
                <c:pt idx="0">
                  <c:v>7.2426937738246516E-2</c:v>
                </c:pt>
                <c:pt idx="1">
                  <c:v>8.8578088578088576E-2</c:v>
                </c:pt>
                <c:pt idx="2">
                  <c:v>5.5384615384615386E-2</c:v>
                </c:pt>
                <c:pt idx="3">
                  <c:v>0.10344827586206896</c:v>
                </c:pt>
                <c:pt idx="4">
                  <c:v>6.7924528301886791E-2</c:v>
                </c:pt>
                <c:pt idx="5">
                  <c:v>5.9701492537313439E-2</c:v>
                </c:pt>
                <c:pt idx="6">
                  <c:v>6.8702290076335881E-2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EC-4980-9148-16CD56442B45}"/>
            </c:ext>
          </c:extLst>
        </c:ser>
        <c:ser>
          <c:idx val="6"/>
          <c:order val="4"/>
          <c:tx>
            <c:strRef>
              <c:f>'Kaikki kysymykset'!$G$722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kysymykset'!$B$723:$B$729</c:f>
              <c:strCache>
                <c:ptCount val="7"/>
                <c:pt idx="0">
                  <c:v>Kaikki vastaajat (n=789)</c:v>
                </c:pt>
                <c:pt idx="1">
                  <c:v>Miehet</c:v>
                </c:pt>
                <c:pt idx="2">
                  <c:v>Naiset</c:v>
                </c:pt>
                <c:pt idx="3">
                  <c:v>Alle 30-vuotiaat</c:v>
                </c:pt>
                <c:pt idx="4">
                  <c:v>30-45-vuotiaat</c:v>
                </c:pt>
                <c:pt idx="5">
                  <c:v>46-57-vuotiaat</c:v>
                </c:pt>
                <c:pt idx="6">
                  <c:v>Yli 58-vuotiaat</c:v>
                </c:pt>
              </c:strCache>
            </c:strRef>
          </c:cat>
          <c:val>
            <c:numRef>
              <c:f>'Kaikki kysymykset'!$G$723:$G$729</c:f>
              <c:numCache>
                <c:formatCode>0%</c:formatCode>
                <c:ptCount val="7"/>
                <c:pt idx="0">
                  <c:v>0.10419313850063533</c:v>
                </c:pt>
                <c:pt idx="1">
                  <c:v>0.11188811188811189</c:v>
                </c:pt>
                <c:pt idx="2">
                  <c:v>9.8461538461538461E-2</c:v>
                </c:pt>
                <c:pt idx="3">
                  <c:v>4.597701149425288E-2</c:v>
                </c:pt>
                <c:pt idx="4">
                  <c:v>0.1169811320754717</c:v>
                </c:pt>
                <c:pt idx="5">
                  <c:v>0.1044776119402985</c:v>
                </c:pt>
                <c:pt idx="6">
                  <c:v>9.1603053435114504E-2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EC-4980-9148-16CD56442B45}"/>
            </c:ext>
          </c:extLst>
        </c:ser>
        <c:ser>
          <c:idx val="7"/>
          <c:order val="5"/>
          <c:tx>
            <c:strRef>
              <c:f>'Kaikki kysymykset'!$H$722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kysymykset'!$B$723:$B$729</c:f>
              <c:strCache>
                <c:ptCount val="7"/>
                <c:pt idx="0">
                  <c:v>Kaikki vastaajat (n=789)</c:v>
                </c:pt>
                <c:pt idx="1">
                  <c:v>Miehet</c:v>
                </c:pt>
                <c:pt idx="2">
                  <c:v>Naiset</c:v>
                </c:pt>
                <c:pt idx="3">
                  <c:v>Alle 30-vuotiaat</c:v>
                </c:pt>
                <c:pt idx="4">
                  <c:v>30-45-vuotiaat</c:v>
                </c:pt>
                <c:pt idx="5">
                  <c:v>46-57-vuotiaat</c:v>
                </c:pt>
                <c:pt idx="6">
                  <c:v>Yli 58-vuotiaat</c:v>
                </c:pt>
              </c:strCache>
            </c:strRef>
          </c:cat>
          <c:val>
            <c:numRef>
              <c:f>'Kaikki kysymykset'!$H$723:$H$729</c:f>
              <c:numCache>
                <c:formatCode>0%</c:formatCode>
                <c:ptCount val="7"/>
                <c:pt idx="0">
                  <c:v>0.17153748411689962</c:v>
                </c:pt>
                <c:pt idx="1">
                  <c:v>0.14452214452214454</c:v>
                </c:pt>
                <c:pt idx="2">
                  <c:v>0.2030769230769231</c:v>
                </c:pt>
                <c:pt idx="3">
                  <c:v>0.2413793103448276</c:v>
                </c:pt>
                <c:pt idx="4">
                  <c:v>0.17735849056603775</c:v>
                </c:pt>
                <c:pt idx="5">
                  <c:v>0.17910447761194032</c:v>
                </c:pt>
                <c:pt idx="6">
                  <c:v>0.13740458015267176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EC-4980-9148-16CD56442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92870692487746"/>
          <c:y val="0.8152783008962825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err="1"/>
              <a:t>Koetko</a:t>
            </a:r>
            <a:r>
              <a:rPr lang="en-US"/>
              <a:t> </a:t>
            </a:r>
            <a:r>
              <a:rPr lang="en-US" err="1"/>
              <a:t>yrittäjän</a:t>
            </a:r>
            <a:r>
              <a:rPr lang="en-US"/>
              <a:t> </a:t>
            </a:r>
            <a:r>
              <a:rPr lang="en-US" err="1"/>
              <a:t>eläkevakuuttamisen</a:t>
            </a:r>
            <a:r>
              <a:rPr lang="en-US"/>
              <a:t> (YEL) </a:t>
            </a:r>
            <a:r>
              <a:rPr lang="en-US" err="1"/>
              <a:t>helpoksi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vaikeaksi</a:t>
            </a:r>
            <a:r>
              <a:rPr lang="en-US"/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err="1">
                <a:effectLst/>
              </a:rPr>
              <a:t>Kaikki</a:t>
            </a:r>
            <a:r>
              <a:rPr lang="en-US" sz="1800" b="0" i="0" baseline="0">
                <a:effectLst/>
              </a:rPr>
              <a:t> </a:t>
            </a:r>
            <a:r>
              <a:rPr lang="en-US" sz="1800" b="0" i="0" baseline="0" err="1">
                <a:effectLst/>
              </a:rPr>
              <a:t>vastaajat</a:t>
            </a:r>
            <a:r>
              <a:rPr lang="en-US" sz="1800" b="0" i="0" baseline="0">
                <a:effectLst/>
              </a:rPr>
              <a:t> (n=789)</a:t>
            </a:r>
            <a:endParaRPr lang="fi-FI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>
        <c:manualLayout>
          <c:xMode val="edge"/>
          <c:yMode val="edge"/>
          <c:x val="0.18114142339221054"/>
          <c:y val="2.195946475502771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482975192896997"/>
          <c:y val="0.24825481088254811"/>
          <c:w val="0.37963898424347026"/>
          <c:h val="0.63495686794956863"/>
        </c:manualLayout>
      </c:layout>
      <c:pieChart>
        <c:varyColors val="0"/>
        <c:ser>
          <c:idx val="0"/>
          <c:order val="0"/>
          <c:tx>
            <c:strRef>
              <c:f>'Kaikki kysymykset'!$C$802</c:f>
              <c:strCache>
                <c:ptCount val="1"/>
                <c:pt idx="0">
                  <c:v>Kaikki vastaajat (n=789)</c:v>
                </c:pt>
              </c:strCache>
            </c:strRef>
          </c:tx>
          <c:spPr>
            <a:solidFill>
              <a:srgbClr val="C239CE">
                <a:alpha val="80000"/>
              </a:srgbClr>
            </a:solidFill>
            <a:ln w="12700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54AE0E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AE4-405B-99F6-233291FEB94C}"/>
              </c:ext>
            </c:extLst>
          </c:dPt>
          <c:dPt>
            <c:idx val="1"/>
            <c:bubble3D val="0"/>
            <c:spPr>
              <a:solidFill>
                <a:srgbClr val="BFFF9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AE4-405B-99F6-233291FEB94C}"/>
              </c:ext>
            </c:extLst>
          </c:dPt>
          <c:dPt>
            <c:idx val="2"/>
            <c:bubble3D val="0"/>
            <c:spPr>
              <a:solidFill>
                <a:srgbClr val="FFFF79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2AE4-405B-99F6-233291FEB94C}"/>
              </c:ext>
            </c:extLst>
          </c:dPt>
          <c:dPt>
            <c:idx val="3"/>
            <c:bubble3D val="0"/>
            <c:spPr>
              <a:solidFill>
                <a:srgbClr val="FDCFE1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2AE4-405B-99F6-233291FEB94C}"/>
              </c:ext>
            </c:extLst>
          </c:dPt>
          <c:dPt>
            <c:idx val="4"/>
            <c:bubble3D val="0"/>
            <c:spPr>
              <a:solidFill>
                <a:srgbClr val="F3297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2AE4-405B-99F6-233291FEB94C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85000"/>
                  <a:alpha val="80000"/>
                </a:sys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2AE4-405B-99F6-233291FEB94C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E4-405B-99F6-233291FEB94C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E4-405B-99F6-233291FEB94C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E4-405B-99F6-233291FEB94C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E4-405B-99F6-233291FEB94C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E4-405B-99F6-233291FEB94C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E4-405B-99F6-233291FEB94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'Kaikki kysymykset'!$B$803:$B$808</c:f>
              <c:strCache>
                <c:ptCount val="6"/>
                <c:pt idx="0">
                  <c:v>Erittäin helpoksi</c:v>
                </c:pt>
                <c:pt idx="1">
                  <c:v>Jokseenkin helpoksi</c:v>
                </c:pt>
                <c:pt idx="2">
                  <c:v>En helpoksi enkä vaikeaksi</c:v>
                </c:pt>
                <c:pt idx="3">
                  <c:v>Jokseenkin vaikeaksi</c:v>
                </c:pt>
                <c:pt idx="4">
                  <c:v>Erittäin vaikeaksi</c:v>
                </c:pt>
                <c:pt idx="5">
                  <c:v>En osaa sanoa</c:v>
                </c:pt>
              </c:strCache>
            </c:strRef>
          </c:cat>
          <c:val>
            <c:numRef>
              <c:f>'Kaikki kysymykset'!$C$803:$C$808</c:f>
              <c:numCache>
                <c:formatCode>0%</c:formatCode>
                <c:ptCount val="6"/>
                <c:pt idx="0">
                  <c:v>6.0991105463786534E-2</c:v>
                </c:pt>
                <c:pt idx="1">
                  <c:v>0.17280813214739518</c:v>
                </c:pt>
                <c:pt idx="2">
                  <c:v>0.18424396442185514</c:v>
                </c:pt>
                <c:pt idx="3">
                  <c:v>0.25158831003811943</c:v>
                </c:pt>
                <c:pt idx="4">
                  <c:v>0.11435832274459976</c:v>
                </c:pt>
                <c:pt idx="5">
                  <c:v>0.21601016518424396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E4-405B-99F6-233291FEB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spPr>
        <a:noFill/>
      </c:spPr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Mitkä tekijät tekevät yrittäjän eläkevakuuttamisesta mielestäsi vaikeaa?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3955894512611984"/>
          <c:y val="0.16192147856517941"/>
          <c:w val="0.59988226307317882"/>
          <c:h val="0.610603674540684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kysymykset'!$C$843</c:f>
              <c:strCache>
                <c:ptCount val="1"/>
                <c:pt idx="0">
                  <c:v>Yrittäjän eläkevakuuttamisen vaikeaksi kokevat (n=286)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kysymykset'!$B$844:$B$849</c:f>
              <c:strCache>
                <c:ptCount val="6"/>
                <c:pt idx="0">
                  <c:v>Vaikeus sitoutua kiinteään maksuun, koska työtulo on vaihteleva</c:v>
                </c:pt>
                <c:pt idx="1">
                  <c:v>Arvio 12kk:n työpanoksen suuruudesta</c:v>
                </c:pt>
                <c:pt idx="2">
                  <c:v>Epäselvyys siitä, miten YEL-maksun suuruus vaikuttaa sosiaaliturvan tasoon</c:v>
                </c:pt>
                <c:pt idx="3">
                  <c:v>Epäselvyys siitä, miten yrittäjän työtulo lasketaan</c:v>
                </c:pt>
                <c:pt idx="4">
                  <c:v>Epäselvyys siitä, milloin voi tehdä muutoksia YEL-työtuloon</c:v>
                </c:pt>
                <c:pt idx="5">
                  <c:v>Jokin muu tekijä, mikä?</c:v>
                </c:pt>
              </c:strCache>
            </c:strRef>
          </c:cat>
          <c:val>
            <c:numRef>
              <c:f>'Kaikki kysymykset'!$C$844:$C$849</c:f>
              <c:numCache>
                <c:formatCode>0%</c:formatCode>
                <c:ptCount val="6"/>
                <c:pt idx="0">
                  <c:v>0.76573426573426573</c:v>
                </c:pt>
                <c:pt idx="1">
                  <c:v>0.5</c:v>
                </c:pt>
                <c:pt idx="2">
                  <c:v>0.4335664335664336</c:v>
                </c:pt>
                <c:pt idx="3">
                  <c:v>0.40909090909090912</c:v>
                </c:pt>
                <c:pt idx="4">
                  <c:v>0.28321678321678323</c:v>
                </c:pt>
                <c:pt idx="5">
                  <c:v>8.3916083916083919E-2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B9-4020-AA4C-633393748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YEL-</a:t>
            </a:r>
            <a:r>
              <a:rPr lang="en-US" err="1"/>
              <a:t>työtulon</a:t>
            </a:r>
            <a:r>
              <a:rPr lang="en-US"/>
              <a:t> </a:t>
            </a:r>
            <a:r>
              <a:rPr lang="en-US" err="1"/>
              <a:t>tulee</a:t>
            </a:r>
            <a:r>
              <a:rPr lang="en-US"/>
              <a:t> </a:t>
            </a:r>
            <a:r>
              <a:rPr lang="en-US" err="1"/>
              <a:t>vastata</a:t>
            </a:r>
            <a:r>
              <a:rPr lang="en-US"/>
              <a:t> </a:t>
            </a:r>
            <a:r>
              <a:rPr lang="en-US" err="1"/>
              <a:t>yrittäjän</a:t>
            </a:r>
            <a:r>
              <a:rPr lang="en-US"/>
              <a:t> </a:t>
            </a:r>
            <a:r>
              <a:rPr lang="en-US" err="1"/>
              <a:t>työpanosta</a:t>
            </a:r>
            <a:r>
              <a:rPr lang="en-US"/>
              <a:t>. </a:t>
            </a:r>
            <a:r>
              <a:rPr lang="en-US" err="1"/>
              <a:t>Koetko</a:t>
            </a:r>
            <a:r>
              <a:rPr lang="en-US"/>
              <a:t> YEL-</a:t>
            </a:r>
            <a:r>
              <a:rPr lang="en-US" err="1"/>
              <a:t>työtulon</a:t>
            </a:r>
            <a:r>
              <a:rPr lang="en-US"/>
              <a:t> </a:t>
            </a:r>
            <a:r>
              <a:rPr lang="en-US" err="1"/>
              <a:t>määrittelyn</a:t>
            </a:r>
            <a:r>
              <a:rPr lang="en-US"/>
              <a:t> </a:t>
            </a:r>
            <a:r>
              <a:rPr lang="en-US" err="1"/>
              <a:t>helpoksi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vaikeaksi</a:t>
            </a:r>
            <a:r>
              <a:rPr lang="en-US"/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err="1">
                <a:effectLst/>
              </a:rPr>
              <a:t>Kaikki</a:t>
            </a:r>
            <a:r>
              <a:rPr lang="en-US" sz="1800" b="0" i="0" baseline="0">
                <a:effectLst/>
              </a:rPr>
              <a:t> </a:t>
            </a:r>
            <a:r>
              <a:rPr lang="en-US" sz="1800" b="0" i="0" baseline="0" err="1">
                <a:effectLst/>
              </a:rPr>
              <a:t>vastaajat</a:t>
            </a:r>
            <a:r>
              <a:rPr lang="en-US" sz="1800" b="0" i="0" baseline="0">
                <a:effectLst/>
              </a:rPr>
              <a:t> (n=789)</a:t>
            </a:r>
            <a:endParaRPr lang="fi-FI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>
        <c:manualLayout>
          <c:xMode val="edge"/>
          <c:yMode val="edge"/>
          <c:x val="0.15733662127009679"/>
          <c:y val="2.195946475502770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191372739840249"/>
          <c:y val="0.26027869940278697"/>
          <c:w val="0.3629280131537464"/>
          <c:h val="0.60700729927007302"/>
        </c:manualLayout>
      </c:layout>
      <c:pieChart>
        <c:varyColors val="0"/>
        <c:ser>
          <c:idx val="0"/>
          <c:order val="0"/>
          <c:tx>
            <c:strRef>
              <c:f>'Kaikki kysymykset'!$C$884</c:f>
              <c:strCache>
                <c:ptCount val="1"/>
                <c:pt idx="0">
                  <c:v>Kaikki vastaajat (n=789)</c:v>
                </c:pt>
              </c:strCache>
            </c:strRef>
          </c:tx>
          <c:spPr>
            <a:solidFill>
              <a:srgbClr val="C239CE">
                <a:alpha val="80000"/>
              </a:srgbClr>
            </a:solidFill>
            <a:ln w="12700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54AE0E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3FD-4F58-AE0A-3416B2DAE6E6}"/>
              </c:ext>
            </c:extLst>
          </c:dPt>
          <c:dPt>
            <c:idx val="1"/>
            <c:bubble3D val="0"/>
            <c:spPr>
              <a:solidFill>
                <a:srgbClr val="BFFF9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D-4F58-AE0A-3416B2DAE6E6}"/>
              </c:ext>
            </c:extLst>
          </c:dPt>
          <c:dPt>
            <c:idx val="2"/>
            <c:bubble3D val="0"/>
            <c:spPr>
              <a:solidFill>
                <a:srgbClr val="FFFF79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3FD-4F58-AE0A-3416B2DAE6E6}"/>
              </c:ext>
            </c:extLst>
          </c:dPt>
          <c:dPt>
            <c:idx val="3"/>
            <c:bubble3D val="0"/>
            <c:spPr>
              <a:solidFill>
                <a:srgbClr val="FDCFE1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33FD-4F58-AE0A-3416B2DAE6E6}"/>
              </c:ext>
            </c:extLst>
          </c:dPt>
          <c:dPt>
            <c:idx val="4"/>
            <c:bubble3D val="0"/>
            <c:spPr>
              <a:solidFill>
                <a:srgbClr val="F3297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33FD-4F58-AE0A-3416B2DAE6E6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85000"/>
                  <a:alpha val="80000"/>
                </a:sys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33FD-4F58-AE0A-3416B2DAE6E6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FD-4F58-AE0A-3416B2DAE6E6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FD-4F58-AE0A-3416B2DAE6E6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FD-4F58-AE0A-3416B2DAE6E6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FD-4F58-AE0A-3416B2DAE6E6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FD-4F58-AE0A-3416B2DAE6E6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FD-4F58-AE0A-3416B2DAE6E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'Kaikki kysymykset'!$B$885:$B$890</c:f>
              <c:strCache>
                <c:ptCount val="6"/>
                <c:pt idx="0">
                  <c:v>Erittäin helpoksi</c:v>
                </c:pt>
                <c:pt idx="1">
                  <c:v>Jokseenkin helpoksi</c:v>
                </c:pt>
                <c:pt idx="2">
                  <c:v>En helpoksi enkä vaikeaksi</c:v>
                </c:pt>
                <c:pt idx="3">
                  <c:v>Jokseenkin vaikeaksi</c:v>
                </c:pt>
                <c:pt idx="4">
                  <c:v>Erittäin vaikeaksi</c:v>
                </c:pt>
                <c:pt idx="5">
                  <c:v>En osaa sanoa</c:v>
                </c:pt>
              </c:strCache>
            </c:strRef>
          </c:cat>
          <c:val>
            <c:numRef>
              <c:f>'Kaikki kysymykset'!$C$885:$C$890</c:f>
              <c:numCache>
                <c:formatCode>0%</c:formatCode>
                <c:ptCount val="6"/>
                <c:pt idx="0">
                  <c:v>3.1969309462915603E-2</c:v>
                </c:pt>
                <c:pt idx="1">
                  <c:v>0.15217391304347827</c:v>
                </c:pt>
                <c:pt idx="2">
                  <c:v>0.16624040920716113</c:v>
                </c:pt>
                <c:pt idx="3">
                  <c:v>0.28005115089514071</c:v>
                </c:pt>
                <c:pt idx="4">
                  <c:v>0.14578005115089515</c:v>
                </c:pt>
                <c:pt idx="5">
                  <c:v>0.22378516624040923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3FD-4F58-AE0A-3416B2DAE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spPr>
        <a:noFill/>
      </c:spPr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Lain </a:t>
            </a:r>
            <a:r>
              <a:rPr lang="en-US" err="1"/>
              <a:t>mukaan</a:t>
            </a:r>
            <a:r>
              <a:rPr lang="en-US"/>
              <a:t> </a:t>
            </a:r>
            <a:r>
              <a:rPr lang="en-US" err="1"/>
              <a:t>olet</a:t>
            </a:r>
            <a:r>
              <a:rPr lang="en-US"/>
              <a:t> YEL-</a:t>
            </a:r>
            <a:r>
              <a:rPr lang="en-US" err="1"/>
              <a:t>velvollinen</a:t>
            </a:r>
            <a:r>
              <a:rPr lang="en-US"/>
              <a:t>, </a:t>
            </a:r>
            <a:r>
              <a:rPr lang="en-US" err="1"/>
              <a:t>kun</a:t>
            </a:r>
            <a:r>
              <a:rPr lang="en-US"/>
              <a:t> </a:t>
            </a:r>
            <a:r>
              <a:rPr lang="en-US" err="1"/>
              <a:t>yrittäjätoimintasi</a:t>
            </a:r>
            <a:r>
              <a:rPr lang="en-US"/>
              <a:t> on </a:t>
            </a:r>
            <a:r>
              <a:rPr lang="en-US" err="1"/>
              <a:t>kestänyt</a:t>
            </a:r>
            <a:r>
              <a:rPr lang="en-US"/>
              <a:t> </a:t>
            </a:r>
            <a:r>
              <a:rPr lang="en-US" err="1"/>
              <a:t>vähintään</a:t>
            </a:r>
            <a:r>
              <a:rPr lang="en-US"/>
              <a:t> </a:t>
            </a:r>
            <a:r>
              <a:rPr lang="en-US" err="1"/>
              <a:t>neljä</a:t>
            </a:r>
            <a:r>
              <a:rPr lang="en-US"/>
              <a:t> </a:t>
            </a:r>
            <a:r>
              <a:rPr lang="en-US" err="1"/>
              <a:t>kuukautta</a:t>
            </a:r>
            <a:r>
              <a:rPr lang="en-US"/>
              <a:t> ja </a:t>
            </a:r>
            <a:r>
              <a:rPr lang="en-US" err="1"/>
              <a:t>työtulosi</a:t>
            </a:r>
            <a:r>
              <a:rPr lang="en-US"/>
              <a:t> </a:t>
            </a:r>
            <a:r>
              <a:rPr lang="en-US" err="1"/>
              <a:t>arvo</a:t>
            </a:r>
            <a:r>
              <a:rPr lang="en-US"/>
              <a:t> on </a:t>
            </a:r>
            <a:r>
              <a:rPr lang="en-US" err="1"/>
              <a:t>vähintään</a:t>
            </a:r>
            <a:r>
              <a:rPr lang="en-US"/>
              <a:t> 8 261,71 € </a:t>
            </a:r>
            <a:r>
              <a:rPr lang="en-US" err="1"/>
              <a:t>vuodessa</a:t>
            </a:r>
            <a:r>
              <a:rPr lang="en-US"/>
              <a:t>. </a:t>
            </a:r>
            <a:r>
              <a:rPr lang="en-US" err="1"/>
              <a:t>Koetko</a:t>
            </a:r>
            <a:r>
              <a:rPr lang="en-US"/>
              <a:t>/</a:t>
            </a:r>
            <a:r>
              <a:rPr lang="en-US" err="1"/>
              <a:t>koitko</a:t>
            </a:r>
            <a:r>
              <a:rPr lang="en-US"/>
              <a:t> YEL-</a:t>
            </a:r>
            <a:r>
              <a:rPr lang="en-US" err="1"/>
              <a:t>vakuuttamisen</a:t>
            </a:r>
            <a:r>
              <a:rPr lang="en-US"/>
              <a:t> </a:t>
            </a:r>
            <a:r>
              <a:rPr lang="en-US" err="1"/>
              <a:t>aloittamisen</a:t>
            </a:r>
            <a:r>
              <a:rPr lang="en-US"/>
              <a:t> </a:t>
            </a:r>
            <a:r>
              <a:rPr lang="en-US" err="1"/>
              <a:t>määrittelyn</a:t>
            </a:r>
            <a:r>
              <a:rPr lang="en-US"/>
              <a:t> </a:t>
            </a:r>
            <a:r>
              <a:rPr lang="en-US" err="1"/>
              <a:t>helpoksi</a:t>
            </a:r>
            <a:r>
              <a:rPr lang="en-US"/>
              <a:t> </a:t>
            </a:r>
            <a:r>
              <a:rPr lang="en-US" err="1"/>
              <a:t>vai</a:t>
            </a:r>
            <a:r>
              <a:rPr lang="en-US"/>
              <a:t> </a:t>
            </a:r>
            <a:r>
              <a:rPr lang="en-US" err="1"/>
              <a:t>vaikeaksi</a:t>
            </a:r>
            <a:r>
              <a:rPr lang="en-US"/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err="1">
                <a:effectLst/>
              </a:rPr>
              <a:t>Kaikki</a:t>
            </a:r>
            <a:r>
              <a:rPr lang="en-US" sz="1800" b="0" i="0" baseline="0">
                <a:effectLst/>
              </a:rPr>
              <a:t> </a:t>
            </a:r>
            <a:r>
              <a:rPr lang="en-US" sz="1800" b="0" i="0" baseline="0" err="1">
                <a:effectLst/>
              </a:rPr>
              <a:t>vastaajat</a:t>
            </a:r>
            <a:r>
              <a:rPr lang="en-US" sz="1800" b="0" i="0" baseline="0">
                <a:effectLst/>
              </a:rPr>
              <a:t> (n=789)</a:t>
            </a:r>
            <a:endParaRPr lang="fi-FI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>
        <c:manualLayout>
          <c:xMode val="edge"/>
          <c:yMode val="edge"/>
          <c:x val="0.13987976638054669"/>
          <c:y val="2.195946475502770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164592274973083"/>
          <c:y val="0.31883211678832118"/>
          <c:w val="0.3533108730964124"/>
          <c:h val="0.59092236230922357"/>
        </c:manualLayout>
      </c:layout>
      <c:pieChart>
        <c:varyColors val="0"/>
        <c:ser>
          <c:idx val="0"/>
          <c:order val="0"/>
          <c:tx>
            <c:strRef>
              <c:f>'Kaikki kysymykset'!$C$925</c:f>
              <c:strCache>
                <c:ptCount val="1"/>
                <c:pt idx="0">
                  <c:v>Kaikki vastaajat (n=789)</c:v>
                </c:pt>
              </c:strCache>
            </c:strRef>
          </c:tx>
          <c:spPr>
            <a:solidFill>
              <a:srgbClr val="C239CE">
                <a:alpha val="80000"/>
              </a:srgbClr>
            </a:solidFill>
            <a:ln w="12700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54AE0E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6E7-43FC-AB3B-08462DC3C05F}"/>
              </c:ext>
            </c:extLst>
          </c:dPt>
          <c:dPt>
            <c:idx val="1"/>
            <c:bubble3D val="0"/>
            <c:spPr>
              <a:solidFill>
                <a:srgbClr val="BFFF9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6E7-43FC-AB3B-08462DC3C05F}"/>
              </c:ext>
            </c:extLst>
          </c:dPt>
          <c:dPt>
            <c:idx val="2"/>
            <c:bubble3D val="0"/>
            <c:spPr>
              <a:solidFill>
                <a:srgbClr val="FFFF79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E6E7-43FC-AB3B-08462DC3C05F}"/>
              </c:ext>
            </c:extLst>
          </c:dPt>
          <c:dPt>
            <c:idx val="3"/>
            <c:bubble3D val="0"/>
            <c:spPr>
              <a:solidFill>
                <a:srgbClr val="FDCFE1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E6E7-43FC-AB3B-08462DC3C05F}"/>
              </c:ext>
            </c:extLst>
          </c:dPt>
          <c:dPt>
            <c:idx val="4"/>
            <c:bubble3D val="0"/>
            <c:spPr>
              <a:solidFill>
                <a:srgbClr val="F3297B"/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E6E7-43FC-AB3B-08462DC3C05F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85000"/>
                  <a:alpha val="80000"/>
                </a:sys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E6E7-43FC-AB3B-08462DC3C05F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E7-43FC-AB3B-08462DC3C05F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E7-43FC-AB3B-08462DC3C05F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E7-43FC-AB3B-08462DC3C05F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E7-43FC-AB3B-08462DC3C05F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E7-43FC-AB3B-08462DC3C05F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6E7-43FC-AB3B-08462DC3C05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'Kaikki kysymykset'!$B$926:$B$931</c:f>
              <c:strCache>
                <c:ptCount val="6"/>
                <c:pt idx="0">
                  <c:v>Erittäin helpoksi</c:v>
                </c:pt>
                <c:pt idx="1">
                  <c:v>Jokseenkin helpoksi</c:v>
                </c:pt>
                <c:pt idx="2">
                  <c:v>En helpoksi enkä vaikeaksi</c:v>
                </c:pt>
                <c:pt idx="3">
                  <c:v>Jokseenkin vaikeaksi</c:v>
                </c:pt>
                <c:pt idx="4">
                  <c:v>Erittäin vaikeaksi</c:v>
                </c:pt>
                <c:pt idx="5">
                  <c:v>En osaa sanoa</c:v>
                </c:pt>
              </c:strCache>
            </c:strRef>
          </c:cat>
          <c:val>
            <c:numRef>
              <c:f>'Kaikki kysymykset'!$C$926:$C$931</c:f>
              <c:numCache>
                <c:formatCode>0%</c:formatCode>
                <c:ptCount val="6"/>
                <c:pt idx="0">
                  <c:v>0.10532994923857869</c:v>
                </c:pt>
                <c:pt idx="1">
                  <c:v>0.26269035532994922</c:v>
                </c:pt>
                <c:pt idx="2">
                  <c:v>0.16116751269035534</c:v>
                </c:pt>
                <c:pt idx="3">
                  <c:v>0.18908629441624367</c:v>
                </c:pt>
                <c:pt idx="4">
                  <c:v>0.10406091370558375</c:v>
                </c:pt>
                <c:pt idx="5">
                  <c:v>0.17766497461928935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6E7-43FC-AB3B-08462DC3C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spPr>
        <a:noFill/>
      </c:spPr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Työeläkeyhtiön kanssa asioinnissa minulle on tärkeää (valitse kaksi tärkeintä tekijää):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9788379682720101"/>
          <c:y val="0.16192147856517941"/>
          <c:w val="0.65225282774182902"/>
          <c:h val="0.610603674540684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kysymykset'!$C$966</c:f>
              <c:strCache>
                <c:ptCount val="1"/>
                <c:pt idx="0">
                  <c:v>Kaikki vastaajat (n=789)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kysymykset'!$B$967:$B$971</c:f>
              <c:strCache>
                <c:ptCount val="5"/>
                <c:pt idx="0">
                  <c:v>Voin hoitaa vakuutusasioitani itsepalveluna verkkopalvelussa</c:v>
                </c:pt>
                <c:pt idx="1">
                  <c:v>Yhtiössä ymmärretään kevytyrittäjyyttä</c:v>
                </c:pt>
                <c:pt idx="2">
                  <c:v>Voin saada asiantuntevaa ja selkeää neuvontaa puhelinpalvelussa</c:v>
                </c:pt>
                <c:pt idx="3">
                  <c:v>Yhtiö toimii vastuullisesti ja sillä on vastuullisuusohjelma</c:v>
                </c:pt>
                <c:pt idx="4">
                  <c:v>Jokin muu, mikä?</c:v>
                </c:pt>
              </c:strCache>
            </c:strRef>
          </c:cat>
          <c:val>
            <c:numRef>
              <c:f>'Kaikki kysymykset'!$C$967:$C$971</c:f>
              <c:numCache>
                <c:formatCode>0%</c:formatCode>
                <c:ptCount val="5"/>
                <c:pt idx="0">
                  <c:v>0.56516129032258067</c:v>
                </c:pt>
                <c:pt idx="1">
                  <c:v>0.52645161290322584</c:v>
                </c:pt>
                <c:pt idx="2">
                  <c:v>0.4</c:v>
                </c:pt>
                <c:pt idx="3">
                  <c:v>0.14967741935483872</c:v>
                </c:pt>
                <c:pt idx="4">
                  <c:v>3.3548387096774199E-2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F3-49C7-87A2-3E7C9AD949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Tiedätkö, mihin seuraavista sosiaaliturvan muodoista YEL vaikuttaa? Valitse kaikki, joihin uskot YEL:n vaikuttavan.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3350544017828235"/>
          <c:y val="0.1419504127292891"/>
          <c:w val="0.54051558577245085"/>
          <c:h val="0.70799279940023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kysymykset'!$C$1006</c:f>
              <c:strCache>
                <c:ptCount val="1"/>
                <c:pt idx="0">
                  <c:v>Kaikki vastaajat (n=789)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kysymykset'!$B$1007:$B$1016</c:f>
              <c:strCache>
                <c:ptCount val="10"/>
                <c:pt idx="0">
                  <c:v>Vanhuusseläkkeen suuruus</c:v>
                </c:pt>
                <c:pt idx="1">
                  <c:v>Sairauspäivärahan suuruus</c:v>
                </c:pt>
                <c:pt idx="2">
                  <c:v>Työkyvyttömyyseläkkeen suuruus</c:v>
                </c:pt>
                <c:pt idx="3">
                  <c:v>Työttömyyspäivärahan suuruus</c:v>
                </c:pt>
                <c:pt idx="4">
                  <c:v>Työtapaturma- ja ammattitautilain tapaturmavakuutuksen korvaukset (mm. päiväraha ja tapaturmaeläke)</c:v>
                </c:pt>
                <c:pt idx="5">
                  <c:v>Ansiopäivärahan suuruus</c:v>
                </c:pt>
                <c:pt idx="6">
                  <c:v>Vanhempainpäivärahan suuruus</c:v>
                </c:pt>
                <c:pt idx="7">
                  <c:v>Perhe-eläkkeen suuruus</c:v>
                </c:pt>
                <c:pt idx="8">
                  <c:v>Peruspäivärahan suuruus</c:v>
                </c:pt>
                <c:pt idx="9">
                  <c:v>En osaa sanoa</c:v>
                </c:pt>
              </c:strCache>
            </c:strRef>
          </c:cat>
          <c:val>
            <c:numRef>
              <c:f>'Kaikki kysymykset'!$C$1007:$C$1016</c:f>
              <c:numCache>
                <c:formatCode>0%</c:formatCode>
                <c:ptCount val="10"/>
                <c:pt idx="0">
                  <c:v>0.51847133757961783</c:v>
                </c:pt>
                <c:pt idx="1">
                  <c:v>0.43566878980891721</c:v>
                </c:pt>
                <c:pt idx="2">
                  <c:v>0.41910828025477709</c:v>
                </c:pt>
                <c:pt idx="3">
                  <c:v>0.3745222929936306</c:v>
                </c:pt>
                <c:pt idx="4">
                  <c:v>0.31337579617834393</c:v>
                </c:pt>
                <c:pt idx="5">
                  <c:v>0.27133757961783439</c:v>
                </c:pt>
                <c:pt idx="6">
                  <c:v>0.26496815286624203</c:v>
                </c:pt>
                <c:pt idx="7">
                  <c:v>0.21273885350318472</c:v>
                </c:pt>
                <c:pt idx="8">
                  <c:v>0.21146496815286625</c:v>
                </c:pt>
                <c:pt idx="9">
                  <c:v>0.31974522292993635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F-4AE5-9FB3-623B009738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Onko </a:t>
            </a:r>
            <a:r>
              <a:rPr lang="en-US" err="1"/>
              <a:t>sinulla</a:t>
            </a:r>
            <a:r>
              <a:rPr lang="en-US"/>
              <a:t> </a:t>
            </a:r>
            <a:r>
              <a:rPr lang="en-US" err="1"/>
              <a:t>yrittäjän</a:t>
            </a:r>
            <a:r>
              <a:rPr lang="en-US"/>
              <a:t> </a:t>
            </a:r>
            <a:r>
              <a:rPr lang="en-US" err="1"/>
              <a:t>eläkevakuutus</a:t>
            </a:r>
            <a:r>
              <a:rPr lang="en-US"/>
              <a:t> (YEL)?</a:t>
            </a:r>
          </a:p>
          <a:p>
            <a:pPr>
              <a:defRPr sz="1600" b="0"/>
            </a:pPr>
            <a:r>
              <a:rPr lang="en-US" err="1"/>
              <a:t>Kaikki</a:t>
            </a:r>
            <a:r>
              <a:rPr lang="en-US"/>
              <a:t> </a:t>
            </a:r>
            <a:r>
              <a:rPr lang="en-US" err="1"/>
              <a:t>vastaajat</a:t>
            </a:r>
            <a:r>
              <a:rPr lang="en-US"/>
              <a:t> (n=789)</a:t>
            </a:r>
          </a:p>
        </c:rich>
      </c:tx>
      <c:layout>
        <c:manualLayout>
          <c:xMode val="edge"/>
          <c:yMode val="edge"/>
          <c:x val="0.26578576995312891"/>
          <c:y val="2.908863252887867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499673043229652"/>
          <c:y val="0.2084406104844061"/>
          <c:w val="0.38122597105161121"/>
          <c:h val="0.63761114797611151"/>
        </c:manualLayout>
      </c:layout>
      <c:pieChart>
        <c:varyColors val="0"/>
        <c:ser>
          <c:idx val="0"/>
          <c:order val="0"/>
          <c:tx>
            <c:strRef>
              <c:f>'Kaikki kysymykset'!$C$524</c:f>
              <c:strCache>
                <c:ptCount val="1"/>
                <c:pt idx="0">
                  <c:v>Kaikki vastaajat (n=789)</c:v>
                </c:pt>
              </c:strCache>
            </c:strRef>
          </c:tx>
          <c:spPr>
            <a:solidFill>
              <a:srgbClr val="356E09">
                <a:alpha val="80000"/>
              </a:srgbClr>
            </a:solidFill>
            <a:ln w="9525"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spPr>
              <a:solidFill>
                <a:srgbClr val="54AE0E"/>
              </a:solidFill>
              <a:ln w="95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C76-4B39-8206-9FDAF0FB2F90}"/>
              </c:ext>
            </c:extLst>
          </c:dPt>
          <c:dPt>
            <c:idx val="1"/>
            <c:bubble3D val="0"/>
            <c:spPr>
              <a:solidFill>
                <a:srgbClr val="F3297B"/>
              </a:solidFill>
              <a:ln w="95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C76-4B39-8206-9FDAF0FB2F90}"/>
              </c:ext>
            </c:extLst>
          </c:dPt>
          <c:dPt>
            <c:idx val="2"/>
            <c:bubble3D val="0"/>
            <c:spPr>
              <a:solidFill>
                <a:sysClr val="window" lastClr="FFFFFF">
                  <a:lumMod val="85000"/>
                </a:sysClr>
              </a:solidFill>
              <a:ln w="95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C76-4B39-8206-9FDAF0FB2F90}"/>
              </c:ext>
            </c:extLst>
          </c:dPt>
          <c:dPt>
            <c:idx val="3"/>
            <c:bubble3D val="0"/>
            <c:spPr>
              <a:solidFill>
                <a:srgbClr val="7CEE1E"/>
              </a:solidFill>
              <a:ln w="95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C76-4B39-8206-9FDAF0FB2F90}"/>
              </c:ext>
            </c:extLst>
          </c:dPt>
          <c:dPt>
            <c:idx val="4"/>
            <c:bubble3D val="0"/>
            <c:spPr>
              <a:solidFill>
                <a:srgbClr val="A3FC60"/>
              </a:solidFill>
              <a:ln w="952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8C76-4B39-8206-9FDAF0FB2F90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200"/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76-4B39-8206-9FDAF0FB2F90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200"/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76-4B39-8206-9FDAF0FB2F90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1200"/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76-4B39-8206-9FDAF0FB2F90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76-4B39-8206-9FDAF0FB2F90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76-4B39-8206-9FDAF0FB2F9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'Kaikki kysymykset'!$B$525:$B$527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'Kaikki kysymykset'!$C$525:$C$527</c:f>
              <c:numCache>
                <c:formatCode>0%</c:formatCode>
                <c:ptCount val="3"/>
                <c:pt idx="0">
                  <c:v>0.25095541401273885</c:v>
                </c:pt>
                <c:pt idx="1">
                  <c:v>0.66751592356687905</c:v>
                </c:pt>
                <c:pt idx="2">
                  <c:v>8.1528662420382175E-2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C76-4B39-8206-9FDAF0FB2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697633777677142"/>
          <c:y val="0.42968718160395836"/>
          <c:w val="0.13986951969406894"/>
          <c:h val="0.16326643642006594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Onko sinulla yrittäjän eläkevakuutus (YEL)?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8.5725808870830658E-2"/>
          <c:w val="0.6986673228346455"/>
          <c:h val="0.659021655439525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'Kaikki kysymykset'!$C$464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kysymykset'!$B$465:$B$471</c:f>
              <c:strCache>
                <c:ptCount val="7"/>
                <c:pt idx="0">
                  <c:v>Kaikki vastaajat (n=789)</c:v>
                </c:pt>
                <c:pt idx="1">
                  <c:v>Miehet</c:v>
                </c:pt>
                <c:pt idx="2">
                  <c:v>Naiset</c:v>
                </c:pt>
                <c:pt idx="3">
                  <c:v>Alle 30-vuotiaat</c:v>
                </c:pt>
                <c:pt idx="4">
                  <c:v>30-45-vuotiaat</c:v>
                </c:pt>
                <c:pt idx="5">
                  <c:v>46-57-vuotiaat</c:v>
                </c:pt>
                <c:pt idx="6">
                  <c:v>Yli 58-vuotiaat</c:v>
                </c:pt>
              </c:strCache>
            </c:strRef>
          </c:cat>
          <c:val>
            <c:numRef>
              <c:f>'Kaikki kysymykset'!$C$465:$C$471</c:f>
              <c:numCache>
                <c:formatCode>0%</c:formatCode>
                <c:ptCount val="7"/>
                <c:pt idx="0">
                  <c:v>0.25095541401273885</c:v>
                </c:pt>
                <c:pt idx="1">
                  <c:v>0.2570093457943925</c:v>
                </c:pt>
                <c:pt idx="2">
                  <c:v>0.25230769230769229</c:v>
                </c:pt>
                <c:pt idx="3">
                  <c:v>0.18390804597701152</c:v>
                </c:pt>
                <c:pt idx="4">
                  <c:v>0.2878787878787879</c:v>
                </c:pt>
                <c:pt idx="5">
                  <c:v>0.28358208955223879</c:v>
                </c:pt>
                <c:pt idx="6">
                  <c:v>0.19847328244274809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8-4C33-812E-7FBE095D1328}"/>
            </c:ext>
          </c:extLst>
        </c:ser>
        <c:ser>
          <c:idx val="6"/>
          <c:order val="1"/>
          <c:tx>
            <c:strRef>
              <c:f>'Kaikki kysymykset'!$D$464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kysymykset'!$B$465:$B$471</c:f>
              <c:strCache>
                <c:ptCount val="7"/>
                <c:pt idx="0">
                  <c:v>Kaikki vastaajat (n=789)</c:v>
                </c:pt>
                <c:pt idx="1">
                  <c:v>Miehet</c:v>
                </c:pt>
                <c:pt idx="2">
                  <c:v>Naiset</c:v>
                </c:pt>
                <c:pt idx="3">
                  <c:v>Alle 30-vuotiaat</c:v>
                </c:pt>
                <c:pt idx="4">
                  <c:v>30-45-vuotiaat</c:v>
                </c:pt>
                <c:pt idx="5">
                  <c:v>46-57-vuotiaat</c:v>
                </c:pt>
                <c:pt idx="6">
                  <c:v>Yli 58-vuotiaat</c:v>
                </c:pt>
              </c:strCache>
            </c:strRef>
          </c:cat>
          <c:val>
            <c:numRef>
              <c:f>'Kaikki kysymykset'!$D$465:$D$471</c:f>
              <c:numCache>
                <c:formatCode>0%</c:formatCode>
                <c:ptCount val="7"/>
                <c:pt idx="0">
                  <c:v>0.66751592356687905</c:v>
                </c:pt>
                <c:pt idx="1">
                  <c:v>0.66355140186915884</c:v>
                </c:pt>
                <c:pt idx="2">
                  <c:v>0.67692307692307696</c:v>
                </c:pt>
                <c:pt idx="3">
                  <c:v>0.54022988505747127</c:v>
                </c:pt>
                <c:pt idx="4">
                  <c:v>0.65909090909090906</c:v>
                </c:pt>
                <c:pt idx="5">
                  <c:v>0.63432835820895517</c:v>
                </c:pt>
                <c:pt idx="6">
                  <c:v>0.76335877862595425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88-4C33-812E-7FBE095D1328}"/>
            </c:ext>
          </c:extLst>
        </c:ser>
        <c:ser>
          <c:idx val="7"/>
          <c:order val="2"/>
          <c:tx>
            <c:strRef>
              <c:f>'Kaikki kysymykset'!$E$464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D7D7D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kysymykset'!$B$465:$B$471</c:f>
              <c:strCache>
                <c:ptCount val="7"/>
                <c:pt idx="0">
                  <c:v>Kaikki vastaajat (n=789)</c:v>
                </c:pt>
                <c:pt idx="1">
                  <c:v>Miehet</c:v>
                </c:pt>
                <c:pt idx="2">
                  <c:v>Naiset</c:v>
                </c:pt>
                <c:pt idx="3">
                  <c:v>Alle 30-vuotiaat</c:v>
                </c:pt>
                <c:pt idx="4">
                  <c:v>30-45-vuotiaat</c:v>
                </c:pt>
                <c:pt idx="5">
                  <c:v>46-57-vuotiaat</c:v>
                </c:pt>
                <c:pt idx="6">
                  <c:v>Yli 58-vuotiaat</c:v>
                </c:pt>
              </c:strCache>
            </c:strRef>
          </c:cat>
          <c:val>
            <c:numRef>
              <c:f>'Kaikki kysymykset'!$E$465:$E$471</c:f>
              <c:numCache>
                <c:formatCode>0%</c:formatCode>
                <c:ptCount val="7"/>
                <c:pt idx="0">
                  <c:v>8.1528662420382175E-2</c:v>
                </c:pt>
                <c:pt idx="1">
                  <c:v>7.9439252336448607E-2</c:v>
                </c:pt>
                <c:pt idx="2">
                  <c:v>7.0769230769230779E-2</c:v>
                </c:pt>
                <c:pt idx="3">
                  <c:v>0.27586206896551724</c:v>
                </c:pt>
                <c:pt idx="4">
                  <c:v>5.3030303030303032E-2</c:v>
                </c:pt>
                <c:pt idx="5">
                  <c:v>8.2089552238805971E-2</c:v>
                </c:pt>
                <c:pt idx="6">
                  <c:v>3.8167938931297711E-2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88-4C33-812E-7FBE095D1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92870692487746"/>
          <c:y val="0.8152783008962825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Miksi sinulla ei ole yrittäjän eläkevakuutusta (YEL)?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005685536439655"/>
          <c:y val="0.16192147856517941"/>
          <c:w val="0.70938435283490198"/>
          <c:h val="0.610603674540684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kysymykset'!$C$562</c:f>
              <c:strCache>
                <c:ptCount val="1"/>
                <c:pt idx="0">
                  <c:v>Vastaajat, joilla ei ole YEL-vakuutusta (n=520)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kysymykset'!$B$563:$B$565</c:f>
              <c:strCache>
                <c:ptCount val="3"/>
                <c:pt idx="0">
                  <c:v>Vakuuttamisvelvollisuuden raja ei täyty (8 261,71 euron vuotuinen YEL-työtulo)</c:v>
                </c:pt>
                <c:pt idx="1">
                  <c:v>En ole tiennyt asiasta</c:v>
                </c:pt>
                <c:pt idx="2">
                  <c:v>Jokin muu syy, mikä?</c:v>
                </c:pt>
              </c:strCache>
            </c:strRef>
          </c:cat>
          <c:val>
            <c:numRef>
              <c:f>'Kaikki kysymykset'!$C$563:$C$565</c:f>
              <c:numCache>
                <c:formatCode>0%</c:formatCode>
                <c:ptCount val="3"/>
                <c:pt idx="0">
                  <c:v>0.77115384615384619</c:v>
                </c:pt>
                <c:pt idx="1">
                  <c:v>9.0384615384615383E-2</c:v>
                </c:pt>
                <c:pt idx="2">
                  <c:v>0.13846153846153847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2-4C3E-9D6C-EA0DA0CED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Millä YEL-työtulon tasolla olet vakuuttanut itsesi?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6017570591410889"/>
          <c:y val="0.16192147856517941"/>
          <c:w val="0.48899344159044855"/>
          <c:h val="0.610603674540684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kysymykset'!$C$600</c:f>
              <c:strCache>
                <c:ptCount val="1"/>
                <c:pt idx="0">
                  <c:v>Vastaajat, joilla on YEL-vakuutus (n=197)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kysymykset'!$B$601:$B$607</c:f>
              <c:strCache>
                <c:ptCount val="7"/>
                <c:pt idx="0">
                  <c:v>Minimitaso (8 261,71 euron vuotuinen YEL-työtulo)</c:v>
                </c:pt>
                <c:pt idx="1">
                  <c:v>8 262–10 000 €</c:v>
                </c:pt>
                <c:pt idx="2">
                  <c:v>10 001–13 573€ (työttömyysturvan alaraja)</c:v>
                </c:pt>
                <c:pt idx="3">
                  <c:v>13 574–20 000€</c:v>
                </c:pt>
                <c:pt idx="4">
                  <c:v>20 001–30 000€</c:v>
                </c:pt>
                <c:pt idx="5">
                  <c:v>30 001–40 000€</c:v>
                </c:pt>
                <c:pt idx="6">
                  <c:v>Yli 40 000 €</c:v>
                </c:pt>
              </c:strCache>
            </c:strRef>
          </c:cat>
          <c:val>
            <c:numRef>
              <c:f>'Kaikki kysymykset'!$C$601:$C$607</c:f>
              <c:numCache>
                <c:formatCode>0%</c:formatCode>
                <c:ptCount val="7"/>
                <c:pt idx="0">
                  <c:v>0.37563451776649748</c:v>
                </c:pt>
                <c:pt idx="1">
                  <c:v>0.13197969543147209</c:v>
                </c:pt>
                <c:pt idx="2">
                  <c:v>0.116751269035533</c:v>
                </c:pt>
                <c:pt idx="3">
                  <c:v>0.16243654822335024</c:v>
                </c:pt>
                <c:pt idx="4">
                  <c:v>0.12690355329949238</c:v>
                </c:pt>
                <c:pt idx="5">
                  <c:v>5.0761421319796961E-2</c:v>
                </c:pt>
                <c:pt idx="6">
                  <c:v>3.553299492385787E-2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A1-4365-AE92-A3292A6D38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Millä YEL-työtulon tasolla olet vakuuttanut itsesi?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8933099689216538"/>
          <c:y val="0.16192147856517941"/>
          <c:w val="0.55011019108296688"/>
          <c:h val="0.610603674540684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kysymykset'!$E$600</c:f>
              <c:strCache>
                <c:ptCount val="1"/>
                <c:pt idx="0">
                  <c:v>Vuosi 2018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kysymykset'!$D$601:$D$607</c:f>
              <c:strCache>
                <c:ptCount val="7"/>
                <c:pt idx="0">
                  <c:v>Minimitaso (7656,26 euron YEL-työtulo)</c:v>
                </c:pt>
                <c:pt idx="1">
                  <c:v>7657 – 10 000 €</c:v>
                </c:pt>
                <c:pt idx="2">
                  <c:v>10 001 – 12 500 €</c:v>
                </c:pt>
                <c:pt idx="3">
                  <c:v>12 501 – 20 000 €</c:v>
                </c:pt>
                <c:pt idx="4">
                  <c:v>20 001 – 30 000 €</c:v>
                </c:pt>
                <c:pt idx="5">
                  <c:v>30 001 – 40 000 €</c:v>
                </c:pt>
                <c:pt idx="6">
                  <c:v>Yli 40 000 €</c:v>
                </c:pt>
              </c:strCache>
            </c:strRef>
          </c:cat>
          <c:val>
            <c:numRef>
              <c:f>'Kaikki kysymykset'!$E$601:$E$607</c:f>
              <c:numCache>
                <c:formatCode>#%</c:formatCode>
                <c:ptCount val="7"/>
                <c:pt idx="0">
                  <c:v>0.19309999465942382</c:v>
                </c:pt>
                <c:pt idx="1">
                  <c:v>0.15170000076293946</c:v>
                </c:pt>
                <c:pt idx="2">
                  <c:v>5.5199999809265134E-2</c:v>
                </c:pt>
                <c:pt idx="3">
                  <c:v>0.21379999160766602</c:v>
                </c:pt>
                <c:pt idx="4">
                  <c:v>0.21379999160766602</c:v>
                </c:pt>
                <c:pt idx="5">
                  <c:v>9.6499996185302736E-2</c:v>
                </c:pt>
                <c:pt idx="6">
                  <c:v>7.5900001525878905E-2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E-4B89-9263-16340BA30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Oletko vähentänyt YEL-vakuutusmaksusi verotuksessa?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57740090076759"/>
          <c:y val="0.16192147856517941"/>
          <c:w val="0.72366725917001962"/>
          <c:h val="0.610603674540684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kysymykset'!$C$642</c:f>
              <c:strCache>
                <c:ptCount val="1"/>
                <c:pt idx="0">
                  <c:v>Vastaajat, joilla on YEL-vakuutus (n=197)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kysymykset'!$B$643:$B$645</c:f>
              <c:strCache>
                <c:ptCount val="3"/>
                <c:pt idx="0">
                  <c:v>Kyllä, olen vähentänyt YELin verotuksessa</c:v>
                </c:pt>
                <c:pt idx="1">
                  <c:v>En, en ole ollut tietoinen vähennyskelpoisuudesta</c:v>
                </c:pt>
                <c:pt idx="2">
                  <c:v>Jokin muu, mikä?</c:v>
                </c:pt>
              </c:strCache>
            </c:strRef>
          </c:cat>
          <c:val>
            <c:numRef>
              <c:f>'Kaikki kysymykset'!$C$643:$C$645</c:f>
              <c:numCache>
                <c:formatCode>0%</c:formatCode>
                <c:ptCount val="3"/>
                <c:pt idx="0">
                  <c:v>0.71282051282051284</c:v>
                </c:pt>
                <c:pt idx="1">
                  <c:v>0.22564102564102564</c:v>
                </c:pt>
                <c:pt idx="2">
                  <c:v>6.1538461538461542E-2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4F-4D3F-B82F-3887A20D9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 sz="1200" err="1"/>
              <a:t>Tulisiko</a:t>
            </a:r>
            <a:r>
              <a:rPr lang="en-US" sz="1200"/>
              <a:t> </a:t>
            </a:r>
            <a:r>
              <a:rPr lang="en-US" sz="1200" err="1"/>
              <a:t>mielestäsi</a:t>
            </a:r>
            <a:r>
              <a:rPr lang="en-US" sz="1200"/>
              <a:t> </a:t>
            </a:r>
            <a:r>
              <a:rPr lang="en-US" sz="1200" err="1"/>
              <a:t>yrittäjän</a:t>
            </a:r>
            <a:r>
              <a:rPr lang="en-US" sz="1200"/>
              <a:t> </a:t>
            </a:r>
            <a:r>
              <a:rPr lang="en-US" sz="1200" err="1"/>
              <a:t>eläkevakuutuksen</a:t>
            </a:r>
            <a:r>
              <a:rPr lang="en-US" sz="1200"/>
              <a:t> </a:t>
            </a:r>
            <a:r>
              <a:rPr lang="en-US" sz="1200" err="1"/>
              <a:t>minimirajaa</a:t>
            </a:r>
            <a:r>
              <a:rPr lang="en-US" sz="1200"/>
              <a:t> (8 261,71 €) </a:t>
            </a:r>
            <a:r>
              <a:rPr lang="en-US" sz="1200" err="1"/>
              <a:t>laskea</a:t>
            </a:r>
            <a:r>
              <a:rPr lang="en-US" sz="1200"/>
              <a:t>, </a:t>
            </a:r>
            <a:r>
              <a:rPr lang="en-US" sz="1200" err="1"/>
              <a:t>jolloin</a:t>
            </a:r>
            <a:r>
              <a:rPr lang="en-US" sz="1200"/>
              <a:t> </a:t>
            </a:r>
            <a:r>
              <a:rPr lang="en-US" sz="1200" err="1"/>
              <a:t>eläketurvaa</a:t>
            </a:r>
            <a:r>
              <a:rPr lang="en-US" sz="1200"/>
              <a:t> </a:t>
            </a:r>
            <a:r>
              <a:rPr lang="en-US" sz="1200" err="1"/>
              <a:t>kertyisi</a:t>
            </a:r>
            <a:r>
              <a:rPr lang="en-US" sz="1200"/>
              <a:t> jo </a:t>
            </a:r>
            <a:r>
              <a:rPr lang="en-US" sz="1200" err="1"/>
              <a:t>alemmilla</a:t>
            </a:r>
            <a:r>
              <a:rPr lang="en-US" sz="1200"/>
              <a:t> </a:t>
            </a:r>
            <a:r>
              <a:rPr lang="en-US" sz="1200" err="1"/>
              <a:t>ansiotasoilla</a:t>
            </a:r>
            <a:r>
              <a:rPr lang="en-US" sz="1200"/>
              <a:t>? </a:t>
            </a:r>
            <a:r>
              <a:rPr lang="en-US" sz="1200" err="1"/>
              <a:t>Valitse</a:t>
            </a:r>
            <a:r>
              <a:rPr lang="en-US" sz="1200"/>
              <a:t> se </a:t>
            </a:r>
            <a:r>
              <a:rPr lang="en-US" sz="1200" err="1"/>
              <a:t>vastausvaihtoehto</a:t>
            </a:r>
            <a:r>
              <a:rPr lang="en-US" sz="1200"/>
              <a:t>, </a:t>
            </a:r>
            <a:r>
              <a:rPr lang="en-US" sz="1200" err="1"/>
              <a:t>joka</a:t>
            </a:r>
            <a:r>
              <a:rPr lang="en-US" sz="1200"/>
              <a:t> </a:t>
            </a:r>
            <a:r>
              <a:rPr lang="en-US" sz="1200" err="1"/>
              <a:t>kuvaa</a:t>
            </a:r>
            <a:r>
              <a:rPr lang="en-US" sz="1200"/>
              <a:t> </a:t>
            </a:r>
            <a:r>
              <a:rPr lang="en-US" sz="1200" err="1"/>
              <a:t>mielipidettäsi</a:t>
            </a:r>
            <a:r>
              <a:rPr lang="en-US" sz="1200"/>
              <a:t> </a:t>
            </a:r>
            <a:r>
              <a:rPr lang="en-US" sz="1200" err="1"/>
              <a:t>parhaiten</a:t>
            </a:r>
            <a:r>
              <a:rPr lang="en-US" sz="1200"/>
              <a:t>.</a:t>
            </a:r>
          </a:p>
        </c:rich>
      </c:tx>
      <c:layout>
        <c:manualLayout>
          <c:xMode val="edge"/>
          <c:yMode val="edge"/>
          <c:x val="0.1333147643380821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9746264466023493"/>
          <c:y val="0.22875397889093652"/>
          <c:w val="0.4518222048536023"/>
          <c:h val="0.628198253561961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kysymykset'!$C$680</c:f>
              <c:strCache>
                <c:ptCount val="1"/>
                <c:pt idx="0">
                  <c:v>Kaikki vastaajat (n=789)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kysymykset'!$B$681:$B$685</c:f>
              <c:strCache>
                <c:ptCount val="5"/>
                <c:pt idx="0">
                  <c:v>Kyllä, yrittäjän eläkevakuutuksen tulisi alkaa ensimmäisestä tienatusta eurosta</c:v>
                </c:pt>
                <c:pt idx="1">
                  <c:v>Kyllä, rajaa tulisi laskea alemmaksi</c:v>
                </c:pt>
                <c:pt idx="2">
                  <c:v>Ei, rajaa ei tulisi mielestäni laskea</c:v>
                </c:pt>
                <c:pt idx="3">
                  <c:v>Ei, rajaa pitäisi nostaa</c:v>
                </c:pt>
                <c:pt idx="4">
                  <c:v>En osaa sanoa</c:v>
                </c:pt>
              </c:strCache>
            </c:strRef>
          </c:cat>
          <c:val>
            <c:numRef>
              <c:f>'Kaikki kysymykset'!$C$681:$C$685</c:f>
              <c:numCache>
                <c:formatCode>0%</c:formatCode>
                <c:ptCount val="5"/>
                <c:pt idx="0">
                  <c:v>0.22010178117048348</c:v>
                </c:pt>
                <c:pt idx="1">
                  <c:v>0.14249363867684481</c:v>
                </c:pt>
                <c:pt idx="2">
                  <c:v>0.16793893129770993</c:v>
                </c:pt>
                <c:pt idx="3">
                  <c:v>0.17557251908396945</c:v>
                </c:pt>
                <c:pt idx="4">
                  <c:v>0.29389312977099236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73-4985-94C3-3700391B8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fi-FI" sz="1600" b="0" i="0" u="none" strike="noStrike" kern="1200" baseline="0">
                <a:solidFill>
                  <a:prstClr val="black"/>
                </a:solidFill>
                <a:latin typeface="+mn-lt"/>
                <a:ea typeface="Tahoma" pitchFamily="34" charset="0"/>
                <a:cs typeface="Tahoma" pitchFamily="34" charset="0"/>
              </a:defRPr>
            </a:pPr>
            <a:r>
              <a:rPr lang="fi-FI" sz="1200" b="0" i="0" u="none" strike="noStrike" kern="1200" baseline="0">
                <a:solidFill>
                  <a:prstClr val="black"/>
                </a:solidFill>
                <a:latin typeface="+mn-lt"/>
                <a:ea typeface="Tahoma" pitchFamily="34" charset="0"/>
                <a:cs typeface="Tahoma" pitchFamily="34" charset="0"/>
              </a:rPr>
              <a:t>Tulisiko mielestäsi yrittäjän eläkevakuutuksen minimirajaa (7 656,26 €) laskea, jolloin eläketurvaa kertyisi jo alemmilla ansiotasoilla? Valitse se vastausvaihtoehto, joka kuvaa mielipidettäsi parhaiten.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5170834115348264"/>
          <c:y val="0.22043202378957949"/>
          <c:w val="0.42931021597069541"/>
          <c:h val="0.630748431639751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kysymykset'!$E$680</c:f>
              <c:strCache>
                <c:ptCount val="1"/>
                <c:pt idx="0">
                  <c:v>Vuosi 2018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kysymykset'!$D$681:$D$686</c:f>
              <c:strCache>
                <c:ptCount val="6"/>
                <c:pt idx="0">
                  <c:v>Kyllä, yrittäjän eläkevakuutuksen tulisi alkaa ensimmäisestä tienatusta eurosta</c:v>
                </c:pt>
                <c:pt idx="1">
                  <c:v>Kyllä, rajaa tulisi laskea 1000 euroon</c:v>
                </c:pt>
                <c:pt idx="2">
                  <c:v>Kyllä, rajaa tulisi laskea 3000 euroon</c:v>
                </c:pt>
                <c:pt idx="3">
                  <c:v>Kyllä, rajaa tulisi laskea 5000 euroon</c:v>
                </c:pt>
                <c:pt idx="4">
                  <c:v>Ei, rajaa ei tulisi mielestäni laskea</c:v>
                </c:pt>
                <c:pt idx="5">
                  <c:v>En osaa sanoa</c:v>
                </c:pt>
              </c:strCache>
            </c:strRef>
          </c:cat>
          <c:val>
            <c:numRef>
              <c:f>'Kaikki kysymykset'!$E$681:$E$686</c:f>
              <c:numCache>
                <c:formatCode>#%</c:formatCode>
                <c:ptCount val="6"/>
                <c:pt idx="0">
                  <c:v>0.24069999694824218</c:v>
                </c:pt>
                <c:pt idx="1">
                  <c:v>3.0299999713897706E-2</c:v>
                </c:pt>
                <c:pt idx="2">
                  <c:v>3.9000000953674313E-2</c:v>
                </c:pt>
                <c:pt idx="3">
                  <c:v>2.5999999046325682E-2</c:v>
                </c:pt>
                <c:pt idx="4">
                  <c:v>0.36650001525878906</c:v>
                </c:pt>
                <c:pt idx="5">
                  <c:v>0.2993000030517578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F7-4B4A-8D85-5689B72B3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0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9144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569419"/>
            <a:ext cx="7772400" cy="494328"/>
          </a:xfrm>
        </p:spPr>
        <p:txBody>
          <a:bodyPr/>
          <a:lstStyle>
            <a:lvl1pPr algn="ctr">
              <a:defRPr sz="2800"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A967C1-43FF-4863-B891-E58AE08CB1CE}" type="datetime1">
              <a:rPr lang="fi-FI" smtClean="0"/>
              <a:pPr/>
              <a:t>4.7.2022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7" name="Group 6"/>
          <p:cNvGrpSpPr/>
          <p:nvPr/>
        </p:nvGrpSpPr>
        <p:grpSpPr>
          <a:xfrm>
            <a:off x="1619672" y="4699975"/>
            <a:ext cx="5977471" cy="1162048"/>
            <a:chOff x="1665356" y="4878396"/>
            <a:chExt cx="5977471" cy="1162048"/>
          </a:xfrm>
        </p:grpSpPr>
        <p:pic>
          <p:nvPicPr>
            <p:cNvPr id="1028" name="Picture 4" descr="http://demo.aboad.fi/aula/wp-content/themes/aula/assets/images/aula-research-suurennuslasi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356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demo.aboad.fi/aula/wp-content/themes/aula/assets/images/aula-research-palki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497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demo.aboad.fi/aula/wp-content/themes/aula/assets/images/aula-research-mikroskoopp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5638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demo.aboad.fi/aula/wp-content/themes/aula/assets/images/aula-research-lamppu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779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99" y="1268068"/>
            <a:ext cx="5231803" cy="24703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9144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933571"/>
            <a:ext cx="77724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A967C1-43FF-4863-B891-E58AE08CB1CE}" type="datetime1">
              <a:rPr lang="fi-FI" smtClean="0"/>
              <a:pPr/>
              <a:t>4.7.2022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95" y="4931248"/>
            <a:ext cx="1162048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13" y="4931248"/>
            <a:ext cx="1162048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931248"/>
            <a:ext cx="1162048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954" y="4931248"/>
            <a:ext cx="1151006" cy="11510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99" y="1268068"/>
            <a:ext cx="5231803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6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9144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933571"/>
            <a:ext cx="77724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A967C1-43FF-4863-B891-E58AE08CB1CE}" type="datetime1">
              <a:rPr lang="fi-FI" smtClean="0"/>
              <a:pPr/>
              <a:t>4.7.2022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928222"/>
            <a:ext cx="1162048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954" y="4931248"/>
            <a:ext cx="1162048" cy="1162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95" y="4928222"/>
            <a:ext cx="1162048" cy="1162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13" y="4928222"/>
            <a:ext cx="1162048" cy="11620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99" y="1268068"/>
            <a:ext cx="5231803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58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9144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933571"/>
            <a:ext cx="77724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A967C1-43FF-4863-B891-E58AE08CB1CE}" type="datetime1">
              <a:rPr lang="fi-FI" smtClean="0"/>
              <a:pPr/>
              <a:t>4.7.2022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484" y="4926402"/>
            <a:ext cx="1166894" cy="11668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95" y="4926402"/>
            <a:ext cx="1153540" cy="1153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67" y="4917894"/>
            <a:ext cx="1166894" cy="11668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917894"/>
            <a:ext cx="1162048" cy="1162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99" y="1268068"/>
            <a:ext cx="5231803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9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933571"/>
            <a:ext cx="77724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A967C1-43FF-4863-B891-E58AE08CB1CE}" type="datetime1">
              <a:rPr lang="fi-FI" smtClean="0"/>
              <a:pPr/>
              <a:t>4.7.2022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Luottamuksellinen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95" y="4931248"/>
            <a:ext cx="1162048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13" y="4931248"/>
            <a:ext cx="1162048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931248"/>
            <a:ext cx="1162048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954" y="4931248"/>
            <a:ext cx="1151006" cy="11510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99" y="1268068"/>
            <a:ext cx="5231803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85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anchor="b" anchorCtr="0"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400" indent="-230400">
              <a:buSzPct val="90000"/>
              <a:buFont typeface="Arial" panose="020B0604020202020204" pitchFamily="34" charset="0"/>
              <a:buChar char="•"/>
              <a:defRPr>
                <a:latin typeface="+mn-lt"/>
                <a:cs typeface="Calibri" panose="020F0502020204030204" pitchFamily="34" charset="0"/>
              </a:defRPr>
            </a:lvl1pPr>
            <a:lvl2pPr>
              <a:buSzPct val="90000"/>
              <a:defRPr>
                <a:latin typeface="+mn-lt"/>
                <a:cs typeface="Calibri" panose="020F0502020204030204" pitchFamily="34" charset="0"/>
              </a:defRPr>
            </a:lvl2pPr>
            <a:lvl3pPr>
              <a:buSzPct val="90000"/>
              <a:defRPr>
                <a:latin typeface="+mn-lt"/>
                <a:cs typeface="Calibri" panose="020F0502020204030204" pitchFamily="34" charset="0"/>
              </a:defRPr>
            </a:lvl3pPr>
            <a:lvl4pPr marL="921600" indent="-228600">
              <a:buSzPct val="90000"/>
              <a:buFont typeface="Wingdings" panose="05000000000000000000" pitchFamily="2" charset="2"/>
              <a:buChar char="§"/>
              <a:defRPr>
                <a:latin typeface="+mn-lt"/>
                <a:cs typeface="Calibri" panose="020F0502020204030204" pitchFamily="34" charset="0"/>
              </a:defRPr>
            </a:lvl4pPr>
            <a:lvl5pPr>
              <a:buSzPct val="90000"/>
              <a:defRPr>
                <a:latin typeface="+mn-lt"/>
                <a:cs typeface="Calibri" panose="020F050202020403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290" y="5858997"/>
            <a:ext cx="986401" cy="986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2994-EDBC-4382-A86E-657E5314055E}" type="datetime1">
              <a:rPr lang="fi-FI" smtClean="0"/>
              <a:t>4.7.2022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425D68-6C99-4857-8947-66CE0C8EC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290" y="5858997"/>
            <a:ext cx="986401" cy="986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351723"/>
            <a:ext cx="3816424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1476" y="1351723"/>
            <a:ext cx="3878956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016-8D0B-4F00-B49C-4E0EF8642220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0213A2-35B5-49BF-8D7F-CAD50157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290" y="5858997"/>
            <a:ext cx="986401" cy="986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/3 ja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7" y="1351723"/>
            <a:ext cx="5180519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351723"/>
            <a:ext cx="2895600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016-8D0B-4F00-B49C-4E0EF8642220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0213A2-35B5-49BF-8D7F-CAD50157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290" y="5858997"/>
            <a:ext cx="986401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4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llekk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6" y="1351724"/>
            <a:ext cx="8003231" cy="2253506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016-8D0B-4F00-B49C-4E0EF8642220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0213A2-35B5-49BF-8D7F-CAD50157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290" y="5858997"/>
            <a:ext cx="986401" cy="98640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736AE2-4247-48F6-AEAE-85FD971EE9B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83565" y="3719913"/>
            <a:ext cx="8003231" cy="2253506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44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535113"/>
            <a:ext cx="3813820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2174875"/>
            <a:ext cx="3813820" cy="3951288"/>
          </a:xfrm>
        </p:spPr>
        <p:txBody>
          <a:bodyPr>
            <a:normAutofit/>
          </a:bodyPr>
          <a:lstStyle>
            <a:lvl1pPr>
              <a:defRPr sz="1800">
                <a:latin typeface="+mn-lt"/>
                <a:cs typeface="Calibri" panose="020F0502020204030204" pitchFamily="34" charset="0"/>
              </a:defRPr>
            </a:lvl1pPr>
            <a:lvl2pPr>
              <a:defRPr sz="1600">
                <a:latin typeface="+mn-lt"/>
                <a:cs typeface="Calibri" panose="020F0502020204030204" pitchFamily="34" charset="0"/>
              </a:defRPr>
            </a:lvl2pPr>
            <a:lvl3pPr>
              <a:defRPr sz="1400">
                <a:latin typeface="+mn-lt"/>
                <a:cs typeface="Calibri" panose="020F0502020204030204" pitchFamily="34" charset="0"/>
              </a:defRPr>
            </a:lvl3pPr>
            <a:lvl4pPr>
              <a:defRPr sz="1200">
                <a:latin typeface="+mn-lt"/>
                <a:cs typeface="Calibri" panose="020F0502020204030204" pitchFamily="34" charset="0"/>
              </a:defRPr>
            </a:lvl4pPr>
            <a:lvl5pPr>
              <a:defRPr sz="1200">
                <a:latin typeface="+mn-lt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>
            <a:normAutofit/>
          </a:bodyPr>
          <a:lstStyle>
            <a:lvl1pPr>
              <a:defRPr sz="1800">
                <a:latin typeface="+mn-lt"/>
                <a:cs typeface="Calibri" panose="020F0502020204030204" pitchFamily="34" charset="0"/>
              </a:defRPr>
            </a:lvl1pPr>
            <a:lvl2pPr>
              <a:defRPr sz="1600">
                <a:latin typeface="+mn-lt"/>
                <a:cs typeface="Calibri" panose="020F0502020204030204" pitchFamily="34" charset="0"/>
              </a:defRPr>
            </a:lvl2pPr>
            <a:lvl3pPr>
              <a:defRPr sz="1400">
                <a:latin typeface="+mn-lt"/>
                <a:cs typeface="Calibri" panose="020F0502020204030204" pitchFamily="34" charset="0"/>
              </a:defRPr>
            </a:lvl3pPr>
            <a:lvl4pPr>
              <a:defRPr sz="1200">
                <a:latin typeface="+mn-lt"/>
                <a:cs typeface="Calibri" panose="020F0502020204030204" pitchFamily="34" charset="0"/>
              </a:defRPr>
            </a:lvl4pPr>
            <a:lvl5pPr>
              <a:defRPr sz="1200">
                <a:latin typeface="+mn-lt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C529-D5EC-4190-ABC7-F3318A108D75}" type="datetime1">
              <a:rPr lang="fi-FI" smtClean="0"/>
              <a:t>4.7.2022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106D9C-4CCD-46FF-8362-484BC2CD5E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290" y="5858997"/>
            <a:ext cx="986401" cy="986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1245-41AD-4119-A0CF-5F2D4ABF9E6F}" type="datetime1">
              <a:rPr lang="fi-FI" smtClean="0"/>
              <a:t>4.7.2022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FDD78C-8AFB-462D-BBE7-B3D03C2F2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290" y="5858997"/>
            <a:ext cx="986401" cy="986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68" y="210352"/>
            <a:ext cx="8003232" cy="98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340769"/>
            <a:ext cx="8003232" cy="478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568" y="6356351"/>
            <a:ext cx="19072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fld id="{6BC6B837-4257-43D1-B577-982AC67C0AB0}" type="datetime1">
              <a:rPr lang="fi-FI" smtClean="0"/>
              <a:pPr/>
              <a:t>4.7.2022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r>
              <a:rPr lang="fi-FI"/>
              <a:t>Luottamuksellinen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MSIPCMContentMarking" descr="{&quot;HashCode&quot;:1222674479,&quot;Placement&quot;:&quot;Header&quot;,&quot;Top&quot;:0.0,&quot;Left&quot;:640.117737,&quot;SlideWidth&quot;:720,&quot;SlideHeight&quot;:540}">
            <a:extLst>
              <a:ext uri="{FF2B5EF4-FFF2-40B4-BE49-F238E27FC236}">
                <a16:creationId xmlns:a16="http://schemas.microsoft.com/office/drawing/2014/main" id="{09A8B45B-17FC-40BC-BCAD-4F194CF0430A}"/>
              </a:ext>
            </a:extLst>
          </p:cNvPr>
          <p:cNvSpPr txBox="1"/>
          <p:nvPr userDrawn="1"/>
        </p:nvSpPr>
        <p:spPr>
          <a:xfrm>
            <a:off x="8129495" y="0"/>
            <a:ext cx="1014505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i-FI" sz="800">
                <a:solidFill>
                  <a:srgbClr val="000000"/>
                </a:solidFill>
                <a:latin typeface="Calibri" panose="020F0502020204030204" pitchFamily="34" charset="0"/>
              </a:rPr>
              <a:t>Luottamuksellinen</a:t>
            </a:r>
            <a:endParaRPr lang="fi-FI" sz="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200" kern="1200">
          <a:solidFill>
            <a:srgbClr val="800080"/>
          </a:solidFill>
          <a:latin typeface="ITC Avant Garde Std Bk" panose="020B0502020202020204" pitchFamily="34" charset="0"/>
          <a:ea typeface="+mj-ea"/>
          <a:cs typeface="+mj-cs"/>
        </a:defRPr>
      </a:lvl1pPr>
    </p:titleStyle>
    <p:bodyStyle>
      <a:lvl1pPr marL="230400" indent="-230400" algn="l" defTabSz="9144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60800" indent="-230400" algn="l" defTabSz="9144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91200" indent="-230400" algn="l" defTabSz="9144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921600" indent="-228600" algn="l" defTabSz="9144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152000" indent="-228600" algn="l" defTabSz="9144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»"/>
        <a:defRPr sz="14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479238-F444-9AC1-03F7-C382D13A3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3886659"/>
            <a:ext cx="7772400" cy="494328"/>
          </a:xfrm>
        </p:spPr>
        <p:txBody>
          <a:bodyPr/>
          <a:lstStyle/>
          <a:p>
            <a:r>
              <a:rPr lang="fi-FI" dirty="0"/>
              <a:t>Elon ja Uusi työ ry:n kevytyrittäjäkysely</a:t>
            </a:r>
            <a:br>
              <a:rPr lang="fi-FI" dirty="0"/>
            </a:br>
            <a:r>
              <a:rPr lang="fi-FI" dirty="0"/>
              <a:t>Tiivistelmä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309100A-A2B4-7BA5-476E-1DDFB8DA5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67C1-43FF-4863-B891-E58AE08CB1CE}" type="datetime1">
              <a:rPr lang="fi-FI" smtClean="0"/>
              <a:pPr/>
              <a:t>4.7.2022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2EB889D-37B0-1B54-74CB-7D4C3366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343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5DA96B-92E6-F926-EF8D-8392BCBF0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Yrittäjän eläkevakuutus</a:t>
            </a:r>
            <a:br>
              <a:rPr lang="fi-FI"/>
            </a:br>
            <a:r>
              <a:rPr lang="fi-FI" sz="2000"/>
              <a:t>Sukupuoli ja ikä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CCE848-28D0-E121-968E-A3F8FEEF8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49466C-7216-19A6-B35D-CD96FDE8C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10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0C8D9AFC-4BE0-67F5-7ADD-9D6FE7C764F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736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16D326-0915-7153-ABF4-DA77BD6A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Miksi ei ole </a:t>
            </a:r>
            <a:r>
              <a:rPr lang="fi-FI" err="1"/>
              <a:t>YEL:iä</a:t>
            </a:r>
            <a:r>
              <a:rPr lang="fi-FI"/>
              <a:t>?</a:t>
            </a:r>
            <a:br>
              <a:rPr lang="fi-FI"/>
            </a:br>
            <a:r>
              <a:rPr lang="fi-FI" sz="2000"/>
              <a:t>Vastaajat, joilla ei ole YEL-vakuutusta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28F41B-762A-FCE5-F325-2A8767C6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9A4D7A-3913-44D3-F997-8BAE1333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11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F40117C-3EBB-6BD0-2717-3912CFAA8E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E677E28D-2A86-8E00-D780-06DB9E6E95CC}"/>
              </a:ext>
            </a:extLst>
          </p:cNvPr>
          <p:cNvSpPr txBox="1"/>
          <p:nvPr/>
        </p:nvSpPr>
        <p:spPr>
          <a:xfrm>
            <a:off x="6019800" y="3429000"/>
            <a:ext cx="2181808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000" b="1"/>
              <a:t>Jokin muu, mikä?</a:t>
            </a:r>
          </a:p>
          <a:p>
            <a:pPr algn="l"/>
            <a:r>
              <a:rPr lang="fi-FI" sz="1000"/>
              <a:t>Eläkkeellä</a:t>
            </a:r>
          </a:p>
          <a:p>
            <a:pPr algn="l"/>
            <a:r>
              <a:rPr lang="fi-FI" sz="1000"/>
              <a:t>En ole vielä ehtinyt</a:t>
            </a:r>
          </a:p>
          <a:p>
            <a:pPr algn="l"/>
            <a:r>
              <a:rPr lang="fi-FI" sz="1000"/>
              <a:t>En halua </a:t>
            </a:r>
          </a:p>
          <a:p>
            <a:pPr algn="l"/>
            <a:r>
              <a:rPr lang="fi-FI" sz="1000"/>
              <a:t>En miellä itseäni yrittäjäksi </a:t>
            </a:r>
          </a:p>
          <a:p>
            <a:pPr algn="l"/>
            <a:r>
              <a:rPr lang="fi-FI" sz="1000"/>
              <a:t>Ei ajankohtainen </a:t>
            </a:r>
          </a:p>
          <a:p>
            <a:pPr algn="l"/>
            <a:r>
              <a:rPr lang="fi-FI" sz="1000"/>
              <a:t>Eläketurvani on kunnossa </a:t>
            </a:r>
          </a:p>
          <a:p>
            <a:pPr algn="l"/>
            <a:r>
              <a:rPr lang="fi-FI" sz="1000"/>
              <a:t>En tarvitse</a:t>
            </a:r>
          </a:p>
          <a:p>
            <a:pPr algn="l"/>
            <a:r>
              <a:rPr lang="fi-FI" sz="1000"/>
              <a:t>Ikä </a:t>
            </a:r>
          </a:p>
          <a:p>
            <a:pPr algn="l"/>
            <a:r>
              <a:rPr lang="fi-FI" sz="1000"/>
              <a:t>Liian kallis</a:t>
            </a:r>
          </a:p>
        </p:txBody>
      </p:sp>
    </p:spTree>
    <p:extLst>
      <p:ext uri="{BB962C8B-B14F-4D97-AF65-F5344CB8AC3E}">
        <p14:creationId xmlns:p14="http://schemas.microsoft.com/office/powerpoint/2010/main" val="51780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CC12CC-CB63-2835-49DA-E7FC23F3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YEL-työtulon taso</a:t>
            </a:r>
            <a:br>
              <a:rPr lang="fi-FI"/>
            </a:br>
            <a:r>
              <a:rPr lang="fi-FI" sz="2000"/>
              <a:t>Vastaajat, joilla on YEL-vakuutus &amp; vuosivertailu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B6706E8-0254-A5F7-24FB-0B74AA28C4D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10547" y="1350963"/>
          <a:ext cx="4090016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9113F20-0017-2F74-BD52-6CC2C46F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D98D8A-7776-139A-69F7-65183557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12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0F84D15D-D287-4986-C5F3-E90C353416E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81525" y="1350963"/>
          <a:ext cx="3878263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37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C9C43D-EBC9-6961-2DA0-CB601F209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55038"/>
            <a:ext cx="8003232" cy="986400"/>
          </a:xfrm>
        </p:spPr>
        <p:txBody>
          <a:bodyPr/>
          <a:lstStyle/>
          <a:p>
            <a:r>
              <a:rPr lang="fi-FI"/>
              <a:t>YEL-vakuutusmaksun vähentäminen verotuksessa</a:t>
            </a:r>
            <a:br>
              <a:rPr lang="fi-FI"/>
            </a:br>
            <a:r>
              <a:rPr lang="fi-FI" sz="2000"/>
              <a:t>Kaikki vastaajat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587E46-EFCE-CB84-7561-D958E7EA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535C10-E02F-4510-85A4-EF9D02384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13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C7662B11-A408-AC01-7796-ED2FAF482E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6CE053FA-D7D3-3862-14C9-0E9780ED99E0}"/>
              </a:ext>
            </a:extLst>
          </p:cNvPr>
          <p:cNvSpPr txBox="1"/>
          <p:nvPr/>
        </p:nvSpPr>
        <p:spPr>
          <a:xfrm>
            <a:off x="4329403" y="3573625"/>
            <a:ext cx="3881535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000"/>
              <a:t> </a:t>
            </a:r>
            <a:r>
              <a:rPr lang="fi-FI" sz="1000" b="1"/>
              <a:t>Jokin muu, mikä?</a:t>
            </a:r>
          </a:p>
          <a:p>
            <a:pPr algn="l"/>
            <a:r>
              <a:rPr lang="fi-FI" sz="1000"/>
              <a:t>Aloittaa ensi vuonna </a:t>
            </a:r>
          </a:p>
          <a:p>
            <a:pPr algn="l"/>
            <a:r>
              <a:rPr lang="fi-FI" sz="1000"/>
              <a:t>Ei ole ehtinyt </a:t>
            </a:r>
          </a:p>
          <a:p>
            <a:pPr algn="l"/>
            <a:r>
              <a:rPr lang="fi-FI" sz="1000"/>
              <a:t>Ei ole ajankohtainen </a:t>
            </a:r>
          </a:p>
          <a:p>
            <a:pPr algn="l"/>
            <a:r>
              <a:rPr lang="fi-FI" sz="1000"/>
              <a:t>Ensimmäistä kertaa YEL-velvollinen </a:t>
            </a:r>
          </a:p>
          <a:p>
            <a:pPr algn="l"/>
            <a:r>
              <a:rPr lang="fi-FI" sz="1000"/>
              <a:t>Ei pääse kirjautumaan tunnuksilleen </a:t>
            </a:r>
          </a:p>
          <a:p>
            <a:pPr algn="l"/>
            <a:r>
              <a:rPr lang="fi-FI" sz="1000"/>
              <a:t>Luuli, että olisi huomioitu automaattisesti veroilmoituksessa </a:t>
            </a:r>
          </a:p>
          <a:p>
            <a:pPr algn="l"/>
            <a:r>
              <a:rPr lang="fi-FI" sz="1000"/>
              <a:t>Vähentänyt takautuvasti </a:t>
            </a:r>
          </a:p>
          <a:p>
            <a:pPr algn="l"/>
            <a:r>
              <a:rPr lang="fi-FI" sz="1000"/>
              <a:t>Ulosotto</a:t>
            </a:r>
          </a:p>
        </p:txBody>
      </p:sp>
    </p:spTree>
    <p:extLst>
      <p:ext uri="{BB962C8B-B14F-4D97-AF65-F5344CB8AC3E}">
        <p14:creationId xmlns:p14="http://schemas.microsoft.com/office/powerpoint/2010/main" val="13983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C71C7-FDAB-4683-3DC8-D17E322F5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/>
              <a:t>YEL:n</a:t>
            </a:r>
            <a:r>
              <a:rPr lang="fi-FI"/>
              <a:t> minimirajan laskeminen</a:t>
            </a:r>
            <a:br>
              <a:rPr lang="fi-FI"/>
            </a:br>
            <a:r>
              <a:rPr lang="fi-FI" sz="2000"/>
              <a:t>Kaikki vastaajat ja vuosivertailu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F6C3AD30-504B-1A0B-E0E5-37C404EA28A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01216" y="1350963"/>
          <a:ext cx="4099347" cy="500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857D5-1A85-9D98-545E-5ED1F52CD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BCDEDF-4D35-5FDA-CE6D-CED0C6407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14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5D803F95-99B4-9F4E-3ECF-FF0FC507C0C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81525" y="1350962"/>
          <a:ext cx="4161259" cy="5005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637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D9B2F3-C716-7CFF-27DE-B80AA288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Eläketurvan kerryttämisen keinot</a:t>
            </a:r>
            <a:br>
              <a:rPr lang="fi-FI"/>
            </a:br>
            <a:r>
              <a:rPr lang="fi-FI" sz="2000"/>
              <a:t>Kaikki vastaajat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12B411-F488-8DD1-FD13-895139776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30C2F6-269B-7DB3-2003-F3D81863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15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9A3E7B95-4308-DE51-7987-A9ECC1E83A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EAC6499-30ED-8123-5EC6-AAD1A3D406E5}"/>
              </a:ext>
            </a:extLst>
          </p:cNvPr>
          <p:cNvSpPr txBox="1"/>
          <p:nvPr/>
        </p:nvSpPr>
        <p:spPr>
          <a:xfrm>
            <a:off x="6019800" y="3853543"/>
            <a:ext cx="2181808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000" b="1"/>
              <a:t>Jokin muu, mikä?</a:t>
            </a:r>
          </a:p>
          <a:p>
            <a:pPr algn="l"/>
            <a:r>
              <a:rPr lang="fi-FI" sz="1000"/>
              <a:t>Aikaisempi ansiotyö </a:t>
            </a:r>
          </a:p>
          <a:p>
            <a:pPr algn="l"/>
            <a:r>
              <a:rPr lang="fi-FI" sz="1000"/>
              <a:t>Eläke on jo kertynyt </a:t>
            </a:r>
          </a:p>
          <a:p>
            <a:pPr algn="l"/>
            <a:r>
              <a:rPr lang="fi-FI" sz="1000"/>
              <a:t>Eläketurvan tilanne on epäselvä </a:t>
            </a:r>
          </a:p>
          <a:p>
            <a:pPr algn="l"/>
            <a:r>
              <a:rPr lang="fi-FI" sz="1000"/>
              <a:t>EOS </a:t>
            </a:r>
          </a:p>
          <a:p>
            <a:pPr algn="l"/>
            <a:r>
              <a:rPr lang="fi-FI" sz="1000"/>
              <a:t>Opinnot </a:t>
            </a:r>
          </a:p>
          <a:p>
            <a:pPr algn="l"/>
            <a:r>
              <a:rPr lang="fi-FI" sz="1000"/>
              <a:t>Säästäminen</a:t>
            </a:r>
          </a:p>
        </p:txBody>
      </p:sp>
    </p:spTree>
    <p:extLst>
      <p:ext uri="{BB962C8B-B14F-4D97-AF65-F5344CB8AC3E}">
        <p14:creationId xmlns:p14="http://schemas.microsoft.com/office/powerpoint/2010/main" val="40724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B8973F-BB71-4DCB-0E17-675BB4774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55038"/>
            <a:ext cx="8003232" cy="986400"/>
          </a:xfrm>
        </p:spPr>
        <p:txBody>
          <a:bodyPr/>
          <a:lstStyle/>
          <a:p>
            <a:r>
              <a:rPr lang="fi-FI"/>
              <a:t>YEL-maksun pidättäminen palkanmaksun yhteydessä</a:t>
            </a:r>
            <a:br>
              <a:rPr lang="fi-FI"/>
            </a:br>
            <a:r>
              <a:rPr lang="fi-FI" sz="2000"/>
              <a:t>Kaikki vastaajat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E91F60-7454-36C4-E18D-B99BD776F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763613-724A-887F-6FAA-4F125888B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16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34F42E64-FF9E-3987-A8BD-37990B904F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272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81BDAD-7537-67A3-F7CD-D05A99CBB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78953"/>
            <a:ext cx="8003232" cy="986400"/>
          </a:xfrm>
        </p:spPr>
        <p:txBody>
          <a:bodyPr/>
          <a:lstStyle/>
          <a:p>
            <a:r>
              <a:rPr lang="fi-FI"/>
              <a:t>YEL-maksun pidättäminen palkanmaksun yhteydessä</a:t>
            </a:r>
            <a:br>
              <a:rPr lang="fi-FI"/>
            </a:br>
            <a:r>
              <a:rPr lang="fi-FI" sz="2000"/>
              <a:t>Sukupuoli ja ikä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7195C7-73B2-86CC-DBB3-4AF6EB99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42FC75-8AC4-869F-1D6D-D8C44DC1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17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76624C6-C007-C97B-0EBA-07F478928C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21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215E53-EA68-F39D-E21A-55F69661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55038"/>
            <a:ext cx="8003232" cy="986400"/>
          </a:xfrm>
        </p:spPr>
        <p:txBody>
          <a:bodyPr/>
          <a:lstStyle/>
          <a:p>
            <a:r>
              <a:rPr lang="fi-FI"/>
              <a:t>Kokemus eläkevakuuttamisen helppoudesta/vaikeudesta</a:t>
            </a:r>
            <a:br>
              <a:rPr lang="fi-FI"/>
            </a:br>
            <a:r>
              <a:rPr lang="fi-FI" sz="2000"/>
              <a:t>Kaikki vastaajat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7EF4C9-0250-34FB-6ACC-4F05313C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ACDD82-C67F-6309-E92E-ED602D74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18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19BBEB8B-EBFD-D5CD-77EB-679C280987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439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64C594-41D0-88ED-6AAE-F213793D3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55038"/>
            <a:ext cx="8003232" cy="986400"/>
          </a:xfrm>
        </p:spPr>
        <p:txBody>
          <a:bodyPr/>
          <a:lstStyle/>
          <a:p>
            <a:r>
              <a:rPr lang="fi-FI"/>
              <a:t>Tekijät, mitkä tekevät yrittäjän eläkevakuuttamisesta vaikeaa</a:t>
            </a:r>
            <a:br>
              <a:rPr lang="fi-FI"/>
            </a:br>
            <a:r>
              <a:rPr lang="fi-FI" sz="2000"/>
              <a:t>Yrittäjän eläkevakuuttamisen vaikeaksi kokevat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EC0296-7176-833C-FE28-4B285385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1D37B6-34CA-4DD0-17B2-483E705E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19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A3D6BCBB-0770-4866-6C71-7B39DE5B835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86EA49B7-7EB0-B551-F1B7-7F19D58E8EC1}"/>
              </a:ext>
            </a:extLst>
          </p:cNvPr>
          <p:cNvSpPr txBox="1"/>
          <p:nvPr/>
        </p:nvSpPr>
        <p:spPr>
          <a:xfrm>
            <a:off x="6158204" y="3853543"/>
            <a:ext cx="2024743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000" b="1"/>
              <a:t>Jokin muu tekijä, mikä?</a:t>
            </a:r>
          </a:p>
          <a:p>
            <a:pPr algn="l"/>
            <a:r>
              <a:rPr lang="fi-FI" sz="1000"/>
              <a:t>Ei tietoa, milloin on velvollinen Ei tiedä, miten YEL toimii</a:t>
            </a:r>
          </a:p>
          <a:p>
            <a:pPr algn="l"/>
            <a:r>
              <a:rPr lang="fi-FI" sz="1000"/>
              <a:t>Ei tiedä, miten tulisi maksaa </a:t>
            </a:r>
          </a:p>
          <a:p>
            <a:pPr algn="l"/>
            <a:r>
              <a:rPr lang="fi-FI" sz="1000"/>
              <a:t>Ei tiedä, onko hyötyä </a:t>
            </a:r>
          </a:p>
          <a:p>
            <a:pPr algn="l"/>
            <a:r>
              <a:rPr lang="fi-FI" sz="1000"/>
              <a:t>Liian aikaa vievää </a:t>
            </a:r>
          </a:p>
          <a:p>
            <a:pPr algn="l"/>
            <a:r>
              <a:rPr lang="fi-FI" sz="1000"/>
              <a:t>Liian kallis </a:t>
            </a:r>
          </a:p>
        </p:txBody>
      </p:sp>
    </p:spTree>
    <p:extLst>
      <p:ext uri="{BB962C8B-B14F-4D97-AF65-F5344CB8AC3E}">
        <p14:creationId xmlns:p14="http://schemas.microsoft.com/office/powerpoint/2010/main" val="325732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7F46-4B7A-443A-84EC-FCBDD9B4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Selvityksen taustaa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67A76-BB1F-4772-9B1C-B36D5D584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40769"/>
            <a:ext cx="8003232" cy="5015582"/>
          </a:xfrm>
        </p:spPr>
        <p:txBody>
          <a:bodyPr>
            <a:normAutofit/>
          </a:bodyPr>
          <a:lstStyle/>
          <a:p>
            <a:r>
              <a:rPr lang="fi-FI" sz="1600" dirty="0"/>
              <a:t>Aula </a:t>
            </a:r>
            <a:r>
              <a:rPr lang="fi-FI" sz="1600" dirty="0" err="1"/>
              <a:t>Research</a:t>
            </a:r>
            <a:r>
              <a:rPr lang="fi-FI" sz="1600" dirty="0"/>
              <a:t> Oy toteutti työeläkeyhtiö Elon toimeksiannosta kyselytutkimuksen laskutuspalveluyritysten käyttäjien näkemyksistä eläkevakuuttamiseen liittyen</a:t>
            </a:r>
          </a:p>
          <a:p>
            <a:endParaRPr lang="fi-FI" sz="1600" dirty="0"/>
          </a:p>
          <a:p>
            <a:r>
              <a:rPr lang="fi-FI" sz="1600" dirty="0"/>
              <a:t>Vastaavanlainen kysely on toteutettu myös aiemmin vuonna 2018</a:t>
            </a:r>
          </a:p>
          <a:p>
            <a:endParaRPr lang="fi-FI" sz="1600" dirty="0"/>
          </a:p>
          <a:p>
            <a:r>
              <a:rPr lang="fi-FI" sz="1600" dirty="0"/>
              <a:t>Kyselyn kohderyhmänä olivat Uusi työ ry:n jäsenyritysten asiakkaat</a:t>
            </a:r>
          </a:p>
          <a:p>
            <a:endParaRPr lang="fi-FI" sz="1600" dirty="0"/>
          </a:p>
          <a:p>
            <a:r>
              <a:rPr lang="fi-FI" sz="1600" dirty="0"/>
              <a:t>Kyselyn otos kerättiin sähköisesti avoimen linkin kautta 24.5.2022 – 8.6.2022</a:t>
            </a:r>
          </a:p>
          <a:p>
            <a:pPr marL="230400" lvl="1" indent="0">
              <a:buNone/>
            </a:pPr>
            <a:endParaRPr lang="fi-FI" sz="1600" dirty="0"/>
          </a:p>
          <a:p>
            <a:r>
              <a:rPr lang="fi-FI" sz="1600" dirty="0"/>
              <a:t>Kyselyyn vastasi yhteensä 789 laskutuspalvelun käyttäjää</a:t>
            </a:r>
          </a:p>
          <a:p>
            <a:pPr lvl="1"/>
            <a:r>
              <a:rPr lang="fi-FI" sz="1400" dirty="0"/>
              <a:t>Vuonna 2018 vastaajia oli 494</a:t>
            </a:r>
          </a:p>
          <a:p>
            <a:endParaRPr lang="fi-FI" sz="1600" dirty="0"/>
          </a:p>
          <a:p>
            <a:r>
              <a:rPr lang="fi-FI" sz="1600" dirty="0"/>
              <a:t>Kyselyn tavoitteena oli:</a:t>
            </a:r>
          </a:p>
          <a:p>
            <a:pPr lvl="1"/>
            <a:r>
              <a:rPr lang="fi-FI" sz="1400" dirty="0"/>
              <a:t>Selvittää laskutuspalveluiden käyttäjien näkemyksiä eläkevakuuttamiseen liittyen</a:t>
            </a:r>
          </a:p>
          <a:p>
            <a:pPr lvl="1"/>
            <a:r>
              <a:rPr lang="fi-FI" sz="1400" dirty="0"/>
              <a:t>Tuottaa tietoa laskutuspalveluiden käyttäjien tietotasosta eläketurvaan liittyen</a:t>
            </a:r>
          </a:p>
          <a:p>
            <a:pPr lvl="1"/>
            <a:r>
              <a:rPr lang="fi-FI" sz="1400" dirty="0"/>
              <a:t>Selvittää perustietoja laskutuspalveluiden käyttäjistä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FA991-FB7D-4356-BD6C-10CB26291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040B-5FCC-46E8-B122-B3FDDCAEA110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D59B8-AA2C-44C1-AD73-6BE16ED46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878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1FF067-3ADF-4BF1-5E3B-AFEB607F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90" y="355038"/>
            <a:ext cx="8003232" cy="986400"/>
          </a:xfrm>
        </p:spPr>
        <p:txBody>
          <a:bodyPr/>
          <a:lstStyle/>
          <a:p>
            <a:r>
              <a:rPr lang="fi-FI"/>
              <a:t>Kokemus YEL-työtulon määrittelyn helppoudesta/vaikeudesta</a:t>
            </a:r>
            <a:br>
              <a:rPr lang="fi-FI"/>
            </a:br>
            <a:r>
              <a:rPr lang="fi-FI" sz="2000"/>
              <a:t>Kaikki vastaajat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C01B81-6EF6-4076-A283-ECB47A92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E499C0-BED3-32B9-0B17-9456A086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20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807C4ECE-09D7-6E10-83DD-527A75B9E3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04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35BC7E-DC02-0C24-62A5-519707D64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55038"/>
            <a:ext cx="8003232" cy="986400"/>
          </a:xfrm>
        </p:spPr>
        <p:txBody>
          <a:bodyPr/>
          <a:lstStyle/>
          <a:p>
            <a:r>
              <a:rPr lang="fi-FI"/>
              <a:t>Kokemus YEL-vakuuttamisen aloittamisen määrittelyn helppoudesta/vaikeudesta</a:t>
            </a:r>
            <a:br>
              <a:rPr lang="fi-FI"/>
            </a:br>
            <a:r>
              <a:rPr lang="fi-FI" sz="2000"/>
              <a:t>Kaikki vastaajat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35E728-FB75-0D85-4A3B-6E4EFC4F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75EB6A-3498-E3F1-CCA7-DF18757C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21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FCFC06FE-9DEF-6209-F2BB-429BFA4AB6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391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3081E9-3FCC-31B4-C5AE-C0710934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55038"/>
            <a:ext cx="8003232" cy="986400"/>
          </a:xfrm>
        </p:spPr>
        <p:txBody>
          <a:bodyPr/>
          <a:lstStyle/>
          <a:p>
            <a:r>
              <a:rPr lang="fi-FI"/>
              <a:t>Tärkeät asiat työeläkeyhtiön kanssa asioimisessa</a:t>
            </a:r>
            <a:br>
              <a:rPr lang="fi-FI"/>
            </a:br>
            <a:r>
              <a:rPr lang="fi-FI" sz="2000"/>
              <a:t>Kaikki vastaajat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CB25BF-E6F2-1243-04C2-5485B9FB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20EF3D-1671-5AB9-867E-A8AC4A7E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22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1B30CB3F-2C72-2147-8D8D-69FE66C10D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FA7DBBEC-D6D6-117A-85E6-18830F39A545}"/>
              </a:ext>
            </a:extLst>
          </p:cNvPr>
          <p:cNvSpPr txBox="1"/>
          <p:nvPr/>
        </p:nvSpPr>
        <p:spPr>
          <a:xfrm>
            <a:off x="6102219" y="3866956"/>
            <a:ext cx="2202025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000" b="1"/>
              <a:t>Jokin muu, mikä?</a:t>
            </a:r>
          </a:p>
          <a:p>
            <a:pPr algn="l"/>
            <a:r>
              <a:rPr lang="fi-FI" sz="1000"/>
              <a:t>Asiakaskeskeisyys </a:t>
            </a:r>
          </a:p>
          <a:p>
            <a:pPr algn="l"/>
            <a:r>
              <a:rPr lang="fi-FI" sz="1000"/>
              <a:t>Chat </a:t>
            </a:r>
          </a:p>
          <a:p>
            <a:pPr algn="l"/>
            <a:r>
              <a:rPr lang="fi-FI" sz="1000"/>
              <a:t>EOS </a:t>
            </a:r>
          </a:p>
          <a:p>
            <a:pPr algn="l"/>
            <a:r>
              <a:rPr lang="fi-FI" sz="1000"/>
              <a:t>Eläkkeen maksu ajallaan </a:t>
            </a:r>
          </a:p>
          <a:p>
            <a:pPr algn="l"/>
            <a:r>
              <a:rPr lang="fi-FI" sz="1000"/>
              <a:t>Hinta </a:t>
            </a:r>
          </a:p>
          <a:p>
            <a:pPr algn="l"/>
            <a:r>
              <a:rPr lang="fi-FI" sz="1000"/>
              <a:t>Yrittäjäorientoituneisuus </a:t>
            </a:r>
          </a:p>
        </p:txBody>
      </p:sp>
    </p:spTree>
    <p:extLst>
      <p:ext uri="{BB962C8B-B14F-4D97-AF65-F5344CB8AC3E}">
        <p14:creationId xmlns:p14="http://schemas.microsoft.com/office/powerpoint/2010/main" val="399987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07CAEB-4B76-0C92-032E-6D6AD74A7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Tietämys </a:t>
            </a:r>
            <a:r>
              <a:rPr lang="fi-FI" err="1"/>
              <a:t>YEL:n</a:t>
            </a:r>
            <a:r>
              <a:rPr lang="fi-FI"/>
              <a:t> vaikutuksesta sosiaaliturvaan</a:t>
            </a:r>
            <a:br>
              <a:rPr lang="fi-FI"/>
            </a:br>
            <a:r>
              <a:rPr lang="fi-FI" sz="2000"/>
              <a:t>Kaikki vastaajat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44679A-1A3E-9AF8-8E04-4E617EC02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7143CD-4D5B-022A-550E-D40A60FFB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23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91476208-2C4A-72F8-B702-E3F94866C1B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5087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5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993B2C-E577-4FE6-291A-A1D0F967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Selvityksen keskeiset löydökset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81F372D-99CA-4D04-F363-CDB1F8649C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F76A1C1-E275-8700-0216-553BC44B2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2994-EDBC-4382-A86E-657E5314055E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378DE5-AB50-6293-26F4-682CAEE4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642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75D486-47D2-1B47-CE3C-73BDF1E3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Keskeiset löydökset 1/3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84C557-C885-79F5-E782-7EF7566A3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40769"/>
            <a:ext cx="8003232" cy="4769519"/>
          </a:xfrm>
        </p:spPr>
        <p:txBody>
          <a:bodyPr>
            <a:normAutofit/>
          </a:bodyPr>
          <a:lstStyle/>
          <a:p>
            <a:r>
              <a:rPr lang="fi-FI" sz="1500"/>
              <a:t>Vastaajien osuus, joilla on YEL-vakuutus, oli hieman laskenut viime mittauskerrasta. Tällä kertaa neljäsosalla (25 %) vastaajista oli YEL-vakuutus, kun vastaava osuus vuonna 2018 oli  32 %</a:t>
            </a:r>
          </a:p>
          <a:p>
            <a:pPr lvl="1"/>
            <a:r>
              <a:rPr lang="fi-FI" sz="1300"/>
              <a:t>Rakentamisen sekä hallinto- ja tukipalvelutoiminnan aloilla toimivat vastaajat kertoivat muita aloja edustavia vastaajia useammin, että heillä on YEL-vakuutus</a:t>
            </a:r>
          </a:p>
          <a:p>
            <a:pPr lvl="1"/>
            <a:endParaRPr lang="fi-FI" sz="1200"/>
          </a:p>
          <a:p>
            <a:r>
              <a:rPr lang="fi-FI" sz="1500"/>
              <a:t>Ylivoimaisesti yleisin syy sille, ettei vastaaja ole ottanut YEL-vakuutusta oli se, että vakuuttamisvelvollisuuden raja ei täyty. 77 % heistä, joilla ei ole YEL-vakuutusta, valitsi kyseisen vaihtoehdon</a:t>
            </a:r>
          </a:p>
          <a:p>
            <a:pPr lvl="1"/>
            <a:r>
              <a:rPr lang="fi-FI" sz="1300"/>
              <a:t>Englantia tai muita kieliä äidinkielenä puhuvat ilmoittivat suomea tai ruotsia äidinkielenään puhuvia useammin syyksi sen, etteivät ole tienneet asiasta</a:t>
            </a:r>
          </a:p>
          <a:p>
            <a:pPr lvl="1"/>
            <a:endParaRPr lang="fi-FI" sz="1200"/>
          </a:p>
          <a:p>
            <a:r>
              <a:rPr lang="fi-FI" sz="1500"/>
              <a:t>Reilu kolmasosa (38 %) YEL-vakuutuksen ottaneista kertoi vakuuttaneensa itsenä minimi YEL-työtulon tasolla. Osuus on kasvanut viime mittauskerrasta, jolloin vastaava osuus oli 19 % vastaajista</a:t>
            </a:r>
          </a:p>
          <a:p>
            <a:pPr lvl="1"/>
            <a:r>
              <a:rPr lang="fi-FI" sz="1300"/>
              <a:t>Yksi selittävä tekijä on varmasti se, että vastaajat painottuivat tällä kertaa hieman enemmän pienen vuosilaskutuksen kevytyrittäjiin</a:t>
            </a:r>
          </a:p>
          <a:p>
            <a:pPr lvl="1"/>
            <a:endParaRPr lang="fi-FI" sz="1200"/>
          </a:p>
          <a:p>
            <a:r>
              <a:rPr lang="fi-FI" sz="1500"/>
              <a:t>Suurin osa (71 %) heistä, joilla on YEL-vakuutus, kertoi myös vähentäneensä YEL-vakuutusmaksunsa verotuksessa</a:t>
            </a:r>
          </a:p>
          <a:p>
            <a:pPr lvl="1"/>
            <a:r>
              <a:rPr lang="fi-FI" sz="1300"/>
              <a:t>Naiset ja vanhemmat vastaajat olivat hyödyntäneet verovähennystä useammin kuin miehet ja nuoremmat vastaajat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2AF7EC-58EF-E88F-587C-B9E67713F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FCE49C-B075-4F80-497E-FAD2C658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50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B74A3B-1B46-EEFA-0009-DD5DE228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Keskeiset löydökset 2/3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022AAC-56B3-88EC-8954-FEF08C17E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1900"/>
              <a:t>Vastaajista suhteellisen maltillinen joukko (21 %) kertoi aikovansa perustaa yrityksen/ottaa Y-tunnuksen seuraavan kahden vuoden aikana</a:t>
            </a:r>
          </a:p>
          <a:p>
            <a:pPr lvl="1"/>
            <a:r>
              <a:rPr lang="fi-FI" sz="1700"/>
              <a:t>Kevytyrittäjien näkökulmasta yrityksen perustaminen näyttäytyy suhteellisen epävarmalta, sillä jopa 35 % vastaajista kertoi ettei osaa sanoa, aikooko perustaa yrityksen</a:t>
            </a:r>
          </a:p>
          <a:p>
            <a:pPr lvl="1"/>
            <a:endParaRPr lang="fi-FI" sz="1700"/>
          </a:p>
          <a:p>
            <a:r>
              <a:rPr lang="fi-FI" sz="1900"/>
              <a:t>Yleisin tapa kerryttää eläketurvaa kyselyyn vastanneiden keskuudessa oli työsuhteinen työ, jonka valitsi 33 % vastaajista. Viime mittauskerralla vaihtoehdon valitsi 37 % vastaajista. </a:t>
            </a:r>
          </a:p>
          <a:p>
            <a:pPr lvl="1"/>
            <a:r>
              <a:rPr lang="fi-FI" sz="1700"/>
              <a:t>27 % vastaajista kertoi kartuttavansa eläketurvaa YEL-vakuutuksella, kun viime mittauskerralla osuus oli 32 %</a:t>
            </a:r>
          </a:p>
          <a:p>
            <a:pPr lvl="1"/>
            <a:r>
              <a:rPr lang="fi-FI" sz="1700"/>
              <a:t>Sijoittaminen on taas hieman yleistynyt viime mittauskerrasta, sillä 23 % vastaajista kertoi tällä kertaa sijoittaneensa itse varojaan, kun vastaava luku viime kerralla oli 17 %</a:t>
            </a:r>
          </a:p>
          <a:p>
            <a:pPr lvl="1"/>
            <a:endParaRPr lang="fi-FI" sz="1700"/>
          </a:p>
          <a:p>
            <a:r>
              <a:rPr lang="fi-FI" sz="1900"/>
              <a:t>Suurin osa vastaajista (59 %) oli vähintään jokseenkin samaa mieltä väittämästä, että YEL tulisi pidättää suoraan palkanmaksun yhteydessä siten, että YEL-maksu perustuisi toteutuneisiin ansioihin</a:t>
            </a:r>
          </a:p>
          <a:p>
            <a:endParaRPr lang="fi-FI"/>
          </a:p>
          <a:p>
            <a:pPr lvl="1"/>
            <a:endParaRPr lang="fi-FI"/>
          </a:p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D340A9-9CEE-55CD-C0FF-6B89834D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7C741D-A1E0-C70B-13A0-26D2EEAB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786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EC2E0D-844D-DFDE-A02F-FAAE10B3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Keskeiset löydökset 3/3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4A0BD9-5507-621D-B90E-C23150A18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YEL-vakuuttamista ei pidetty erityisen helppona asiana. Vain 23 % vastaajista piti YEL-vakuuttamista helppona. 36 % taas piti YEL-vakuuttamista vaikeana</a:t>
            </a:r>
          </a:p>
          <a:p>
            <a:pPr lvl="1"/>
            <a:r>
              <a:rPr lang="fi-FI" dirty="0"/>
              <a:t>Vaikeimpana tekijänä YEL-vakuuttamisessa pidettiin sitoutumista kiinteään maksuun, koska työtulo on vaihteleva</a:t>
            </a:r>
          </a:p>
          <a:p>
            <a:endParaRPr lang="fi-FI" dirty="0"/>
          </a:p>
          <a:p>
            <a:r>
              <a:rPr lang="fi-FI" dirty="0"/>
              <a:t>Myös YEL-työtulon määrittelyä pidettiin suhteellisen vaikeana, sillä 43 % vastasi sen olevan vaikeaa, kun helpoksi asian koki vain 18 % vastaajista </a:t>
            </a:r>
          </a:p>
          <a:p>
            <a:pPr lvl="1"/>
            <a:r>
              <a:rPr lang="fi-FI" dirty="0"/>
              <a:t>YEL-vakuuttamisen aloittamisen määrittelyä pidettiin hieman helpompana, sillä 37 % kertoi kokevansa asian helpoksi, kun vaikeaksi asian koki 29 % vastaajista</a:t>
            </a:r>
          </a:p>
          <a:p>
            <a:pPr lvl="1"/>
            <a:endParaRPr lang="fi-FI" dirty="0"/>
          </a:p>
          <a:p>
            <a:r>
              <a:rPr lang="fi-FI" dirty="0"/>
              <a:t>Tärkeimpinä asioina työeläkeyhtiön kanssa asioinnissa pidettiin mahdollisuutta vakuutusasioiden hoitamiseen itsepalveluna verkossa sekä sitä, että yhtiössä ymmärretään kevytyrittäjyyttä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465E0A-F3B1-5D97-7DDF-8FE6DE74A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170EF1-728D-CD30-E879-7C3213C3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692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FFA894-45B6-FDA2-1430-F7010CA74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Kyselyn tulokset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E8351B1-565A-C93E-24AE-316738BDF3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514ECF-71AB-F8B6-505D-DB8B304FB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2994-EDBC-4382-A86E-657E5314055E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3F56C2-B79D-3B98-C6FD-4EB60B55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380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EE1B11-390D-447D-5AFD-FC2AF8E4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Jakauma työtilanteen mukaan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33F834-251F-43EA-AAAC-D18B1084B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B0DBC95-E02C-BC8B-A488-526848BD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8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A1E3A405-BF88-3959-E43C-59854E6D09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7"/>
          <a:ext cx="8002587" cy="501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FE29741C-BE94-D8F8-1244-245D30C7460C}"/>
              </a:ext>
            </a:extLst>
          </p:cNvPr>
          <p:cNvSpPr txBox="1"/>
          <p:nvPr/>
        </p:nvSpPr>
        <p:spPr>
          <a:xfrm>
            <a:off x="6553200" y="4039235"/>
            <a:ext cx="190658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000" b="1"/>
              <a:t>Jokin muu, mikä?</a:t>
            </a:r>
          </a:p>
          <a:p>
            <a:pPr algn="l"/>
            <a:r>
              <a:rPr lang="fi-FI" sz="1000"/>
              <a:t>Työtön</a:t>
            </a:r>
          </a:p>
          <a:p>
            <a:pPr algn="l"/>
            <a:r>
              <a:rPr lang="fi-FI" sz="1000"/>
              <a:t>Vanhempainvapaalla</a:t>
            </a:r>
          </a:p>
          <a:p>
            <a:pPr algn="l"/>
            <a:r>
              <a:rPr lang="fi-FI" sz="1000"/>
              <a:t>Yrittäjä</a:t>
            </a:r>
          </a:p>
          <a:p>
            <a:pPr algn="l"/>
            <a:r>
              <a:rPr lang="fi-FI" sz="1000"/>
              <a:t>Metsätalousyrittäjä</a:t>
            </a:r>
          </a:p>
          <a:p>
            <a:pPr algn="l"/>
            <a:r>
              <a:rPr lang="fi-FI" sz="1000"/>
              <a:t>Pääomatulon saaja</a:t>
            </a:r>
          </a:p>
          <a:p>
            <a:pPr algn="l"/>
            <a:r>
              <a:rPr lang="fi-FI" sz="1000"/>
              <a:t>Tmi-Yrittäjä</a:t>
            </a:r>
          </a:p>
          <a:p>
            <a:pPr algn="l"/>
            <a:r>
              <a:rPr lang="fi-FI" sz="1000"/>
              <a:t>Urakkatyö</a:t>
            </a:r>
          </a:p>
          <a:p>
            <a:pPr algn="l"/>
            <a:r>
              <a:rPr lang="fi-FI" sz="1000"/>
              <a:t>Siviilipalvelusmies</a:t>
            </a:r>
          </a:p>
        </p:txBody>
      </p:sp>
    </p:spTree>
    <p:extLst>
      <p:ext uri="{BB962C8B-B14F-4D97-AF65-F5344CB8AC3E}">
        <p14:creationId xmlns:p14="http://schemas.microsoft.com/office/powerpoint/2010/main" val="227510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5BA8F0-0F86-9BF3-1C2B-4B6693E4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Yrittäjän eläkevakuutus</a:t>
            </a:r>
            <a:br>
              <a:rPr lang="fi-FI"/>
            </a:br>
            <a:r>
              <a:rPr lang="fi-FI" sz="2000"/>
              <a:t>Kaikki vastaajat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99BFF6E-BC16-189E-C626-030475A4C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A32B-9D7C-4141-87CD-EB9C8895F881}" type="datetime1">
              <a:rPr lang="fi-FI" smtClean="0"/>
              <a:t>4.7.2022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E0A911-3D8F-69BF-3622-EB53DE9E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9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2CF49927-BAF4-AB86-5538-5BD5612A132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837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ula ppt2020">
  <a:themeElements>
    <a:clrScheme name="Aula">
      <a:dk1>
        <a:sysClr val="windowText" lastClr="000000"/>
      </a:dk1>
      <a:lt1>
        <a:sysClr val="window" lastClr="FFFFFF"/>
      </a:lt1>
      <a:dk2>
        <a:srgbClr val="262626"/>
      </a:dk2>
      <a:lt2>
        <a:srgbClr val="D8D8D8"/>
      </a:lt2>
      <a:accent1>
        <a:srgbClr val="C239CE"/>
      </a:accent1>
      <a:accent2>
        <a:srgbClr val="F29704"/>
      </a:accent2>
      <a:accent3>
        <a:srgbClr val="F3297B"/>
      </a:accent3>
      <a:accent4>
        <a:srgbClr val="54AE0E"/>
      </a:accent4>
      <a:accent5>
        <a:srgbClr val="198B97"/>
      </a:accent5>
      <a:accent6>
        <a:srgbClr val="F0F44A"/>
      </a:accent6>
      <a:hlink>
        <a:srgbClr val="0000FF"/>
      </a:hlink>
      <a:folHlink>
        <a:srgbClr val="800080"/>
      </a:folHlink>
    </a:clrScheme>
    <a:fontScheme name="Aula">
      <a:majorFont>
        <a:latin typeface="ITC Avant Garde Std B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ula ppt2020" id="{F0DD1A71-63C5-42B8-A147-9D724EC5130C}" vid="{26AD543D-CC39-439C-8563-FEC908142E29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ECB6E6F0C294E4FB4C77014D95A998D" ma:contentTypeVersion="16" ma:contentTypeDescription="Luo uusi asiakirja." ma:contentTypeScope="" ma:versionID="23fd7b7e851b64ae1a2af00c70fd2eaa">
  <xsd:schema xmlns:xsd="http://www.w3.org/2001/XMLSchema" xmlns:xs="http://www.w3.org/2001/XMLSchema" xmlns:p="http://schemas.microsoft.com/office/2006/metadata/properties" xmlns:ns2="6fc8bbe9-0dc9-40c2-81a4-b43b93298813" xmlns:ns3="7149e8d7-3053-447d-be54-d7e6bc196f4d" targetNamespace="http://schemas.microsoft.com/office/2006/metadata/properties" ma:root="true" ma:fieldsID="7755463ded23365076fc53e73ffa94fe" ns2:_="" ns3:_="">
    <xsd:import namespace="6fc8bbe9-0dc9-40c2-81a4-b43b93298813"/>
    <xsd:import namespace="7149e8d7-3053-447d-be54-d7e6bc196f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c8bbe9-0dc9-40c2-81a4-b43b932988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5c870333-0882-414b-bc2a-658368eeef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9e8d7-3053-447d-be54-d7e6bc196f4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772798-108b-42f1-bfa4-84b04d2937a0}" ma:internalName="TaxCatchAll" ma:showField="CatchAllData" ma:web="7149e8d7-3053-447d-be54-d7e6bc196f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c8bbe9-0dc9-40c2-81a4-b43b93298813">
      <Terms xmlns="http://schemas.microsoft.com/office/infopath/2007/PartnerControls"/>
    </lcf76f155ced4ddcb4097134ff3c332f>
    <TaxCatchAll xmlns="7149e8d7-3053-447d-be54-d7e6bc196f4d" xsi:nil="true"/>
  </documentManagement>
</p:properties>
</file>

<file path=customXml/itemProps1.xml><?xml version="1.0" encoding="utf-8"?>
<ds:datastoreItem xmlns:ds="http://schemas.openxmlformats.org/officeDocument/2006/customXml" ds:itemID="{22E0D23D-2AB5-4FDA-9D16-4523D4918F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759DF5-FEBC-4DA7-BE68-FFAE731CBE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c8bbe9-0dc9-40c2-81a4-b43b93298813"/>
    <ds:schemaRef ds:uri="7149e8d7-3053-447d-be54-d7e6bc196f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A78064-0F1B-404C-8C3C-B7D0AA5C6A12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7149e8d7-3053-447d-be54-d7e6bc196f4d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6fc8bbe9-0dc9-40c2-81a4-b43b9329881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1136</Words>
  <Application>Microsoft Office PowerPoint</Application>
  <PresentationFormat>Näytössä katseltava diaesitys (4:3)</PresentationFormat>
  <Paragraphs>209</Paragraphs>
  <Slides>23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9" baseType="lpstr">
      <vt:lpstr>Arial</vt:lpstr>
      <vt:lpstr>Calibri</vt:lpstr>
      <vt:lpstr>ITC Avant Garde Std Bk</vt:lpstr>
      <vt:lpstr>Open Sans</vt:lpstr>
      <vt:lpstr>Wingdings</vt:lpstr>
      <vt:lpstr>Aula ppt2020</vt:lpstr>
      <vt:lpstr>Elon ja Uusi työ ry:n kevytyrittäjäkysely Tiivistelmä</vt:lpstr>
      <vt:lpstr>Selvityksen taustaa</vt:lpstr>
      <vt:lpstr>Selvityksen keskeiset löydökset</vt:lpstr>
      <vt:lpstr>Keskeiset löydökset 1/3</vt:lpstr>
      <vt:lpstr>Keskeiset löydökset 2/3</vt:lpstr>
      <vt:lpstr>Keskeiset löydökset 3/3</vt:lpstr>
      <vt:lpstr>Kyselyn tulokset</vt:lpstr>
      <vt:lpstr>Jakauma työtilanteen mukaan</vt:lpstr>
      <vt:lpstr>Yrittäjän eläkevakuutus Kaikki vastaajat</vt:lpstr>
      <vt:lpstr>Yrittäjän eläkevakuutus Sukupuoli ja ikä</vt:lpstr>
      <vt:lpstr>Miksi ei ole YEL:iä? Vastaajat, joilla ei ole YEL-vakuutusta</vt:lpstr>
      <vt:lpstr>YEL-työtulon taso Vastaajat, joilla on YEL-vakuutus &amp; vuosivertailu</vt:lpstr>
      <vt:lpstr>YEL-vakuutusmaksun vähentäminen verotuksessa Kaikki vastaajat</vt:lpstr>
      <vt:lpstr>YEL:n minimirajan laskeminen Kaikki vastaajat ja vuosivertailu</vt:lpstr>
      <vt:lpstr>Eläketurvan kerryttämisen keinot Kaikki vastaajat</vt:lpstr>
      <vt:lpstr>YEL-maksun pidättäminen palkanmaksun yhteydessä Kaikki vastaajat</vt:lpstr>
      <vt:lpstr>YEL-maksun pidättäminen palkanmaksun yhteydessä Sukupuoli ja ikä</vt:lpstr>
      <vt:lpstr>Kokemus eläkevakuuttamisen helppoudesta/vaikeudesta Kaikki vastaajat</vt:lpstr>
      <vt:lpstr>Tekijät, mitkä tekevät yrittäjän eläkevakuuttamisesta vaikeaa Yrittäjän eläkevakuuttamisen vaikeaksi kokevat</vt:lpstr>
      <vt:lpstr>Kokemus YEL-työtulon määrittelyn helppoudesta/vaikeudesta Kaikki vastaajat</vt:lpstr>
      <vt:lpstr>Kokemus YEL-vakuuttamisen aloittamisen määrittelyn helppoudesta/vaikeudesta Kaikki vastaajat</vt:lpstr>
      <vt:lpstr>Tärkeät asiat työeläkeyhtiön kanssa asioimisessa Kaikki vastaajat</vt:lpstr>
      <vt:lpstr>Tietämys YEL:n vaikutuksesta sosiaaliturvaan Kaikki vastaajat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2022-06-29T10:43:17Z</dcterms:created>
  <dcterms:modified xsi:type="dcterms:W3CDTF">2022-07-11T17:14:25Z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0x0101008ECB6E6F0C294E4FB4C77014D95A998D</vt:lpwstr>
  </property>
  <property fmtid="{D5CDD505-2E9C-101B-9397-08002B2CF9AE}" pid="4" name="MSIP_Label_e4e6a8e6-9271-4e5c-acb4-5b50aee31a37_Enabled">
    <vt:lpwstr>true</vt:lpwstr>
  </property>
  <property fmtid="{D5CDD505-2E9C-101B-9397-08002B2CF9AE}" pid="5" name="MSIP_Label_e4e6a8e6-9271-4e5c-acb4-5b50aee31a37_SetDate">
    <vt:lpwstr>2022-07-04T10:53:20Z</vt:lpwstr>
  </property>
  <property fmtid="{D5CDD505-2E9C-101B-9397-08002B2CF9AE}" pid="6" name="MSIP_Label_e4e6a8e6-9271-4e5c-acb4-5b50aee31a37_Method">
    <vt:lpwstr>Standard</vt:lpwstr>
  </property>
  <property fmtid="{D5CDD505-2E9C-101B-9397-08002B2CF9AE}" pid="7" name="MSIP_Label_e4e6a8e6-9271-4e5c-acb4-5b50aee31a37_Name">
    <vt:lpwstr>e4e6a8e6-9271-4e5c-acb4-5b50aee31a37</vt:lpwstr>
  </property>
  <property fmtid="{D5CDD505-2E9C-101B-9397-08002B2CF9AE}" pid="8" name="MSIP_Label_e4e6a8e6-9271-4e5c-acb4-5b50aee31a37_SiteId">
    <vt:lpwstr>fc29145a-eaa5-4b45-8cba-30b45cf0918e</vt:lpwstr>
  </property>
  <property fmtid="{D5CDD505-2E9C-101B-9397-08002B2CF9AE}" pid="9" name="MSIP_Label_e4e6a8e6-9271-4e5c-acb4-5b50aee31a37_ActionId">
    <vt:lpwstr>411d2a03-295e-464b-a363-70796b1fa398</vt:lpwstr>
  </property>
  <property fmtid="{D5CDD505-2E9C-101B-9397-08002B2CF9AE}" pid="10" name="MSIP_Label_e4e6a8e6-9271-4e5c-acb4-5b50aee31a37_ContentBits">
    <vt:lpwstr>1</vt:lpwstr>
  </property>
</Properties>
</file>